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7" r:id="rId4"/>
    <p:sldId id="276" r:id="rId5"/>
    <p:sldId id="277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4" r:id="rId15"/>
    <p:sldId id="266" r:id="rId16"/>
    <p:sldId id="267" r:id="rId17"/>
    <p:sldId id="268" r:id="rId18"/>
    <p:sldId id="269" r:id="rId19"/>
    <p:sldId id="275" r:id="rId20"/>
    <p:sldId id="278" r:id="rId21"/>
  </p:sldIdLst>
  <p:sldSz cx="12192000" cy="6858000"/>
  <p:notesSz cx="12192000" cy="6858000"/>
  <p:embeddedFontLst>
    <p:embeddedFont>
      <p:font typeface="Impact" panose="020B0806030902050204" pitchFamily="34" charset="0"/>
      <p:regular r:id="rId22"/>
    </p:embeddedFont>
    <p:embeddedFont>
      <p:font typeface="PELPBR+GillSans-Bold" panose="020B0604020202020204"/>
      <p:regular r:id="rId23"/>
    </p:embeddedFont>
    <p:embeddedFont>
      <p:font typeface="CLAKNM+Arial-BoldMT" panose="020B0604020202020204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MBWSE+ArialMT" panose="020B0604020202020204"/>
      <p:regular r:id="rId29"/>
    </p:embeddedFont>
    <p:embeddedFont>
      <p:font typeface="QIRGCC+GillSans" panose="020B0604020202020204"/>
      <p:regular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-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c-international.eu/erasmusplus/game-based-learning-and-gamific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96688" y="2953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1424" y="2051496"/>
            <a:ext cx="10585176" cy="2513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5850" marR="0">
              <a:lnSpc>
                <a:spcPts val="9757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4800" dirty="0" smtClean="0">
                <a:solidFill>
                  <a:srgbClr val="2A1A00"/>
                </a:solidFill>
                <a:latin typeface="Impact"/>
                <a:cs typeface="Impact"/>
              </a:rPr>
              <a:t>Učenie založené na hrách a gamifikácia</a:t>
            </a:r>
          </a:p>
          <a:p>
            <a:pPr marL="645850" marR="0">
              <a:lnSpc>
                <a:spcPts val="9757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800" dirty="0" smtClean="0">
                <a:solidFill>
                  <a:srgbClr val="2A1A00"/>
                </a:solidFill>
                <a:latin typeface="Impact"/>
                <a:cs typeface="Impact"/>
                <a:hlinkClick r:id="rId3" tooltip="Game-Based Learning and Gamification"/>
              </a:rPr>
              <a:t>Game-</a:t>
            </a:r>
            <a:r>
              <a:rPr lang="sk-SK" sz="4800" dirty="0" err="1" smtClean="0">
                <a:solidFill>
                  <a:srgbClr val="2A1A00"/>
                </a:solidFill>
                <a:latin typeface="Impact"/>
                <a:cs typeface="Impact"/>
                <a:hlinkClick r:id="rId3" tooltip="Game-Based Learning and Gamification"/>
              </a:rPr>
              <a:t>Based</a:t>
            </a:r>
            <a:r>
              <a:rPr lang="sk-SK" sz="4800" dirty="0" smtClean="0">
                <a:solidFill>
                  <a:srgbClr val="2A1A00"/>
                </a:solidFill>
                <a:latin typeface="Impact"/>
                <a:cs typeface="Impact"/>
                <a:hlinkClick r:id="rId3" tooltip="Game-Based Learning and Gamification"/>
              </a:rPr>
              <a:t> </a:t>
            </a:r>
            <a:r>
              <a:rPr lang="sk-SK" sz="4800" dirty="0" err="1">
                <a:solidFill>
                  <a:srgbClr val="2A1A00"/>
                </a:solidFill>
                <a:latin typeface="Impact"/>
                <a:cs typeface="Impact"/>
                <a:hlinkClick r:id="rId3" tooltip="Game-Based Learning and Gamification"/>
              </a:rPr>
              <a:t>Learning</a:t>
            </a:r>
            <a:r>
              <a:rPr lang="sk-SK" sz="4800" dirty="0">
                <a:solidFill>
                  <a:srgbClr val="2A1A00"/>
                </a:solidFill>
                <a:latin typeface="Impact"/>
                <a:cs typeface="Impact"/>
                <a:hlinkClick r:id="rId3" tooltip="Game-Based Learning and Gamification"/>
              </a:rPr>
              <a:t> and </a:t>
            </a:r>
            <a:r>
              <a:rPr lang="sk-SK" sz="4800" dirty="0" err="1">
                <a:solidFill>
                  <a:srgbClr val="2A1A00"/>
                </a:solidFill>
                <a:latin typeface="Impact"/>
                <a:cs typeface="Impact"/>
                <a:hlinkClick r:id="rId3" tooltip="Game-Based Learning and Gamification"/>
              </a:rPr>
              <a:t>Gamification</a:t>
            </a:r>
            <a:endParaRPr lang="sk-SK" sz="4800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5409" y="5995354"/>
            <a:ext cx="2036632" cy="343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endParaRPr sz="2000" spc="-27" dirty="0">
              <a:solidFill>
                <a:srgbClr val="2A1A00"/>
              </a:solidFill>
              <a:latin typeface="PELPBR+GillSans-Bold"/>
              <a:cs typeface="PELPBR+GillSans-Bold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282277"/>
            <a:ext cx="3523307" cy="180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9336" y="116632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59896" y="512217"/>
            <a:ext cx="1893296" cy="82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sz="5100" spc="18" dirty="0">
                <a:solidFill>
                  <a:srgbClr val="583600"/>
                </a:solidFill>
                <a:latin typeface="Impact"/>
                <a:cs typeface="Impact"/>
              </a:rPr>
              <a:t>LIENKA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72064" y="1896838"/>
            <a:ext cx="2191913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8"/>
              </a:lnSpc>
            </a:pPr>
            <a:r>
              <a:rPr lang="sk-SK" sz="18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KRÚŽKY</a:t>
            </a:r>
            <a:r>
              <a:rPr sz="18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:</a:t>
            </a:r>
            <a:r>
              <a:rPr sz="1800" spc="-182" dirty="0" smtClean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dirty="0" smtClean="0">
                <a:solidFill>
                  <a:srgbClr val="FFFFFF"/>
                </a:solidFill>
                <a:latin typeface="QIRGCC+GillSans"/>
                <a:cs typeface="QIRGCC+GillSans"/>
              </a:rPr>
              <a:t>Nakreslite, čo všetko máte v skupine spoločné</a:t>
            </a:r>
            <a:endParaRPr sz="1800" spc="-38" dirty="0">
              <a:solidFill>
                <a:srgbClr val="FFFFFF"/>
              </a:solidFill>
              <a:latin typeface="QIRGCC+GillSans"/>
              <a:cs typeface="QIRGCC+Gill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0096" y="4653136"/>
            <a:ext cx="2268094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2" marR="0">
              <a:lnSpc>
                <a:spcPts val="2478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8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NOHY</a:t>
            </a:r>
            <a:r>
              <a:rPr sz="18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:</a:t>
            </a:r>
            <a:r>
              <a:rPr sz="1800" spc="-182" dirty="0" smtClean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dirty="0" smtClean="0">
                <a:solidFill>
                  <a:srgbClr val="FFFFFF"/>
                </a:solidFill>
                <a:latin typeface="QIRGCC+GillSans"/>
                <a:cs typeface="QIRGCC+GillSans"/>
              </a:rPr>
              <a:t>Nakreslite, čo všetko Vás robí jedinečnou a napíšte k tomu krstné meno</a:t>
            </a:r>
            <a:endParaRPr sz="1800" spc="-11" dirty="0">
              <a:solidFill>
                <a:srgbClr val="FFFFFF"/>
              </a:solidFill>
              <a:latin typeface="QIRGCC+GillSans"/>
              <a:cs typeface="QIRGCC+Gill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7788" y="484545"/>
            <a:ext cx="9164676" cy="1527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FFA515"/>
                </a:solidFill>
                <a:latin typeface="Impact"/>
                <a:cs typeface="Impact"/>
              </a:rPr>
              <a:t>HRY NA </a:t>
            </a:r>
            <a:r>
              <a:rPr sz="5100" spc="-34" dirty="0" smtClean="0">
                <a:solidFill>
                  <a:srgbClr val="FFA515"/>
                </a:solidFill>
                <a:latin typeface="Impact"/>
                <a:cs typeface="Impact"/>
              </a:rPr>
              <a:t>ROZ</a:t>
            </a:r>
            <a:r>
              <a:rPr lang="sk-SK" sz="5100" spc="-34" dirty="0" smtClean="0">
                <a:solidFill>
                  <a:srgbClr val="FFA515"/>
                </a:solidFill>
                <a:latin typeface="Impact"/>
                <a:cs typeface="Impact"/>
              </a:rPr>
              <a:t>BEHNUTIE SA NA ZAČIATKU HODINY</a:t>
            </a:r>
            <a:endParaRPr sz="5100" dirty="0">
              <a:solidFill>
                <a:srgbClr val="FFA515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160" y="3015042"/>
            <a:ext cx="1714776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1800" spc="300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Alphabet </a:t>
            </a:r>
            <a:r>
              <a:rPr sz="2000" spc="-16" dirty="0">
                <a:solidFill>
                  <a:srgbClr val="595959"/>
                </a:solidFill>
                <a:latin typeface="QIRGCC+GillSans"/>
                <a:cs typeface="QIRGCC+GillSans"/>
              </a:rPr>
              <a:t>box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4160" y="3536781"/>
            <a:ext cx="1537739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1800" spc="300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Kim`s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48848" y="562010"/>
            <a:ext cx="4006592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BMBWSE+ArialMT"/>
                <a:cs typeface="BMBWSE+ArialMT"/>
              </a:rPr>
              <a:t>ALPHABET</a:t>
            </a:r>
            <a:r>
              <a:rPr sz="4000" spc="-76" dirty="0">
                <a:solidFill>
                  <a:srgbClr val="000000"/>
                </a:solidFill>
                <a:latin typeface="BMBWSE+ArialMT"/>
                <a:cs typeface="BMBWSE+ArialMT"/>
              </a:rPr>
              <a:t> </a:t>
            </a:r>
            <a:r>
              <a:rPr sz="4000" dirty="0">
                <a:solidFill>
                  <a:srgbClr val="000000"/>
                </a:solidFill>
                <a:latin typeface="BMBWSE+ArialMT"/>
                <a:cs typeface="BMBWSE+ArialMT"/>
              </a:rPr>
              <a:t>BOX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4408" y="5229200"/>
            <a:ext cx="5123184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orbel"/>
                <a:cs typeface="Corbel"/>
              </a:rPr>
              <a:t>1. Brainstorming </a:t>
            </a:r>
            <a:r>
              <a:rPr lang="sk-SK" sz="2000" dirty="0" smtClean="0">
                <a:solidFill>
                  <a:srgbClr val="000000"/>
                </a:solidFill>
                <a:latin typeface="Corbel"/>
                <a:cs typeface="Corbel"/>
              </a:rPr>
              <a:t>v skupinách s </a:t>
            </a:r>
            <a:r>
              <a:rPr sz="2000" dirty="0" smtClean="0">
                <a:solidFill>
                  <a:srgbClr val="000000"/>
                </a:solidFill>
                <a:latin typeface="Corbel"/>
                <a:cs typeface="Corbel"/>
              </a:rPr>
              <a:t>„ABC </a:t>
            </a:r>
            <a:r>
              <a:rPr sz="2000" dirty="0">
                <a:solidFill>
                  <a:srgbClr val="000000"/>
                </a:solidFill>
                <a:latin typeface="Corbel"/>
                <a:cs typeface="Corbel"/>
              </a:rPr>
              <a:t>chart“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orbel"/>
                <a:cs typeface="Corbel"/>
              </a:rPr>
              <a:t>2. </a:t>
            </a:r>
            <a:r>
              <a:rPr lang="sk-SK" sz="2000" dirty="0" smtClean="0">
                <a:solidFill>
                  <a:srgbClr val="000000"/>
                </a:solidFill>
                <a:latin typeface="Corbel"/>
                <a:cs typeface="Corbel"/>
              </a:rPr>
              <a:t>Prezentácia a kladenie otázok, </a:t>
            </a:r>
            <a:r>
              <a:rPr lang="sk-SK" sz="2000" dirty="0" smtClean="0">
                <a:solidFill>
                  <a:srgbClr val="000000"/>
                </a:solidFill>
                <a:latin typeface="Corbel"/>
                <a:cs typeface="Corbel"/>
              </a:rPr>
              <a:t>vysvetľovanie</a:t>
            </a:r>
            <a:endParaRPr sz="20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ts val="2000"/>
              </a:lnSpc>
              <a:spcBef>
                <a:spcPts val="400"/>
              </a:spcBef>
            </a:pPr>
            <a:r>
              <a:rPr sz="2000" dirty="0">
                <a:solidFill>
                  <a:srgbClr val="000000"/>
                </a:solidFill>
                <a:latin typeface="Corbel"/>
                <a:cs typeface="Corbel"/>
              </a:rPr>
              <a:t>3.</a:t>
            </a:r>
            <a:r>
              <a:rPr sz="2000" spc="-78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rbel"/>
                <a:cs typeface="Corbel"/>
              </a:rPr>
              <a:t>Spoločné vytváranie myšlienkovej mapy </a:t>
            </a:r>
            <a:endParaRPr sz="20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336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6230" y="1034243"/>
            <a:ext cx="2890581" cy="338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600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lang="sk-SK" sz="2600" dirty="0" smtClean="0">
                <a:solidFill>
                  <a:srgbClr val="FFFFFF"/>
                </a:solidFill>
                <a:latin typeface="Corbel"/>
                <a:cs typeface="Corbel"/>
              </a:rPr>
              <a:t>apojenie všetkých</a:t>
            </a:r>
            <a:endParaRPr sz="26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6230" y="1963669"/>
            <a:ext cx="6048995" cy="671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2600" dirty="0" smtClean="0">
                <a:solidFill>
                  <a:srgbClr val="FFFFFF"/>
                </a:solidFill>
                <a:latin typeface="Corbel"/>
                <a:cs typeface="Corbel"/>
              </a:rPr>
              <a:t>Stavia na predchádzajúcich znalostiach – jazyku a obsahu</a:t>
            </a:r>
            <a:endParaRPr sz="26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349" y="2682072"/>
            <a:ext cx="431840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800" dirty="0" smtClean="0">
                <a:solidFill>
                  <a:srgbClr val="000000"/>
                </a:solidFill>
                <a:latin typeface="+mj-lt"/>
                <a:cs typeface="BMBWSE+ArialMT"/>
              </a:rPr>
              <a:t>Výhody </a:t>
            </a:r>
            <a:r>
              <a:rPr lang="sk-SK" sz="4800" dirty="0" err="1" smtClean="0">
                <a:solidFill>
                  <a:srgbClr val="000000"/>
                </a:solidFill>
                <a:latin typeface="+mj-lt"/>
                <a:cs typeface="BMBWSE+ArialMT"/>
              </a:rPr>
              <a:t>alphabet</a:t>
            </a:r>
            <a:r>
              <a:rPr lang="sk-SK" sz="4800" dirty="0" smtClean="0">
                <a:solidFill>
                  <a:srgbClr val="000000"/>
                </a:solidFill>
                <a:latin typeface="+mj-lt"/>
                <a:cs typeface="BMBWSE+ArialMT"/>
              </a:rPr>
              <a:t> boxu</a:t>
            </a:r>
            <a:endParaRPr sz="4800" dirty="0">
              <a:solidFill>
                <a:srgbClr val="000000"/>
              </a:solidFill>
              <a:latin typeface="+mj-lt"/>
              <a:cs typeface="BMBWSE+Arial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6230" y="3249711"/>
            <a:ext cx="3608855" cy="338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600" dirty="0" smtClean="0">
                <a:solidFill>
                  <a:srgbClr val="FFFFFF"/>
                </a:solidFill>
                <a:latin typeface="Corbel"/>
                <a:cs typeface="Corbel"/>
              </a:rPr>
              <a:t>Navodzuje</a:t>
            </a:r>
            <a:r>
              <a:rPr sz="26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brainstorming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26230" y="4227144"/>
            <a:ext cx="5694306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600" spc="-12" dirty="0" smtClean="0">
                <a:solidFill>
                  <a:srgbClr val="FFFFFF"/>
                </a:solidFill>
                <a:latin typeface="Corbel"/>
                <a:cs typeface="Corbel"/>
              </a:rPr>
              <a:t>Myslenie založené na vyšších úrovniach</a:t>
            </a:r>
            <a:endParaRPr sz="26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marR="0">
              <a:lnSpc>
                <a:spcPts val="1900"/>
              </a:lnSpc>
              <a:spcBef>
                <a:spcPts val="123"/>
              </a:spcBef>
              <a:spcAft>
                <a:spcPts val="0"/>
              </a:spcAft>
            </a:pPr>
            <a:r>
              <a:rPr sz="190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lang="sk-SK" sz="1900" dirty="0" smtClean="0">
                <a:solidFill>
                  <a:srgbClr val="FFFFFF"/>
                </a:solidFill>
                <a:latin typeface="Corbel"/>
                <a:cs typeface="Corbel"/>
              </a:rPr>
              <a:t>analýza, obhajovanie, tvorba myšlienkovej mapy</a:t>
            </a:r>
            <a:r>
              <a:rPr sz="1900" spc="-10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1900" spc="-1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6230" y="5465180"/>
            <a:ext cx="4646519" cy="338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600" dirty="0" smtClean="0">
                <a:solidFill>
                  <a:srgbClr val="FFFFFF"/>
                </a:solidFill>
                <a:latin typeface="Corbel"/>
                <a:cs typeface="Corbel"/>
              </a:rPr>
              <a:t>Vhodný pre rôzne typy učenia</a:t>
            </a:r>
            <a:endParaRPr sz="26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8708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8184232" y="1484784"/>
            <a:ext cx="3232554" cy="82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2A1A00"/>
                </a:solidFill>
                <a:latin typeface="Impact"/>
                <a:cs typeface="Impact"/>
              </a:rPr>
              <a:t>KIM`S GAME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36041"/>
            <a:ext cx="5761219" cy="596850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557" y="4725144"/>
            <a:ext cx="310922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7403" y="326705"/>
            <a:ext cx="9619061" cy="1527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FFA515"/>
                </a:solidFill>
                <a:latin typeface="Impact"/>
                <a:cs typeface="Impact"/>
              </a:rPr>
              <a:t>HRY NA </a:t>
            </a:r>
            <a:r>
              <a:rPr sz="5100" spc="-38" dirty="0" smtClean="0">
                <a:solidFill>
                  <a:srgbClr val="FFA515"/>
                </a:solidFill>
                <a:latin typeface="Impact"/>
                <a:cs typeface="Impact"/>
              </a:rPr>
              <a:t>OPAKOV</a:t>
            </a:r>
            <a:r>
              <a:rPr lang="sk-SK" sz="5100" spc="-38" dirty="0" smtClean="0">
                <a:solidFill>
                  <a:srgbClr val="FFA515"/>
                </a:solidFill>
                <a:latin typeface="Impact"/>
                <a:cs typeface="Impact"/>
              </a:rPr>
              <a:t>ANIE</a:t>
            </a:r>
            <a:r>
              <a:rPr sz="5100" spc="36" dirty="0" smtClean="0">
                <a:solidFill>
                  <a:srgbClr val="FFA515"/>
                </a:solidFill>
                <a:latin typeface="Impact"/>
                <a:cs typeface="Impact"/>
              </a:rPr>
              <a:t> </a:t>
            </a:r>
            <a:r>
              <a:rPr sz="5100" dirty="0">
                <a:solidFill>
                  <a:srgbClr val="FFA515"/>
                </a:solidFill>
                <a:latin typeface="Impact"/>
                <a:cs typeface="Impact"/>
              </a:rPr>
              <a:t>A </a:t>
            </a:r>
            <a:r>
              <a:rPr sz="5100" dirty="0" smtClean="0">
                <a:solidFill>
                  <a:srgbClr val="FFA515"/>
                </a:solidFill>
                <a:latin typeface="Impact"/>
                <a:cs typeface="Impact"/>
              </a:rPr>
              <a:t>UPEV</a:t>
            </a:r>
            <a:r>
              <a:rPr lang="sk-SK" sz="5100" dirty="0" smtClean="0">
                <a:solidFill>
                  <a:srgbClr val="FFA515"/>
                </a:solidFill>
                <a:latin typeface="Impact"/>
                <a:cs typeface="Impact"/>
              </a:rPr>
              <a:t>ŇOVANIE </a:t>
            </a:r>
            <a:r>
              <a:rPr sz="5100" spc="-19" dirty="0" smtClean="0">
                <a:solidFill>
                  <a:srgbClr val="FFA515"/>
                </a:solidFill>
                <a:latin typeface="Impact"/>
                <a:cs typeface="Impact"/>
              </a:rPr>
              <a:t>UČIVA</a:t>
            </a:r>
            <a:endParaRPr sz="5100" spc="-19" dirty="0">
              <a:solidFill>
                <a:srgbClr val="FFA515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9925" y="3329701"/>
            <a:ext cx="7965915" cy="954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2800" spc="22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800" spc="-13" dirty="0">
                <a:solidFill>
                  <a:srgbClr val="595959"/>
                </a:solidFill>
                <a:latin typeface="QIRGCC+GillSans"/>
                <a:cs typeface="QIRGCC+GillSans"/>
              </a:rPr>
              <a:t>Board</a:t>
            </a:r>
            <a:r>
              <a:rPr sz="2800" dirty="0">
                <a:solidFill>
                  <a:srgbClr val="595959"/>
                </a:solidFill>
                <a:latin typeface="QIRGCC+GillSans"/>
                <a:cs typeface="QIRGCC+GillSans"/>
              </a:rPr>
              <a:t> games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2800" spc="22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800" dirty="0">
                <a:solidFill>
                  <a:srgbClr val="595959"/>
                </a:solidFill>
                <a:latin typeface="QIRGCC+GillSans"/>
                <a:cs typeface="QIRGCC+GillSans"/>
              </a:rPr>
              <a:t>Online </a:t>
            </a:r>
            <a:r>
              <a:rPr sz="2800" spc="-11" dirty="0">
                <a:solidFill>
                  <a:srgbClr val="595959"/>
                </a:solidFill>
                <a:latin typeface="QIRGCC+GillSans"/>
                <a:cs typeface="QIRGCC+GillSans"/>
              </a:rPr>
              <a:t>nástroje</a:t>
            </a:r>
            <a:r>
              <a:rPr sz="2800" dirty="0">
                <a:solidFill>
                  <a:srgbClr val="595959"/>
                </a:solidFill>
                <a:latin typeface="QIRGCC+GillSans"/>
                <a:cs typeface="QIRGCC+GillSans"/>
              </a:rPr>
              <a:t> -</a:t>
            </a:r>
            <a:r>
              <a:rPr sz="2800" spc="-353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800" spc="-34" dirty="0">
                <a:solidFill>
                  <a:srgbClr val="595959"/>
                </a:solidFill>
                <a:latin typeface="QIRGCC+GillSans"/>
                <a:cs typeface="QIRGCC+GillSans"/>
              </a:rPr>
              <a:t>Wordwall,</a:t>
            </a:r>
            <a:r>
              <a:rPr sz="2800" spc="-249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800" spc="-26" dirty="0">
                <a:solidFill>
                  <a:srgbClr val="595959"/>
                </a:solidFill>
                <a:latin typeface="QIRGCC+GillSans"/>
                <a:cs typeface="QIRGCC+GillSans"/>
              </a:rPr>
              <a:t>Mentimeter,</a:t>
            </a:r>
            <a:r>
              <a:rPr sz="2800" spc="-257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800" dirty="0">
                <a:solidFill>
                  <a:srgbClr val="595959"/>
                </a:solidFill>
                <a:latin typeface="QIRGCC+GillSans"/>
                <a:cs typeface="QIRGCC+GillSans"/>
              </a:rPr>
              <a:t>Quizlet </a:t>
            </a:r>
            <a:r>
              <a:rPr sz="2800" spc="-20" dirty="0">
                <a:solidFill>
                  <a:srgbClr val="595959"/>
                </a:solidFill>
                <a:latin typeface="QIRGCC+GillSans"/>
                <a:cs typeface="QIRGCC+GillSans"/>
              </a:rPr>
              <a:t>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5480" y="5327795"/>
            <a:ext cx="3764681" cy="82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2A1A00"/>
                </a:solidFill>
                <a:latin typeface="Impact"/>
                <a:cs typeface="Impact"/>
              </a:rPr>
              <a:t>BOARD GAMES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0176" y="1268760"/>
            <a:ext cx="4110979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53"/>
              </a:lnSpc>
            </a:pP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1.</a:t>
            </a:r>
            <a:r>
              <a:rPr sz="2000" spc="1244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Hoďte kockami a pohnite figúrkou</a:t>
            </a:r>
          </a:p>
          <a:p>
            <a:pPr>
              <a:lnSpc>
                <a:spcPts val="2753"/>
              </a:lnSpc>
            </a:pP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    podľa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čísla.</a:t>
            </a:r>
          </a:p>
          <a:p>
            <a:pPr>
              <a:lnSpc>
                <a:spcPts val="2400"/>
              </a:lnSpc>
            </a:pP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2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r>
              <a:rPr sz="2000" spc="1244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Ak šliapnete na otáznik,</a:t>
            </a:r>
          </a:p>
          <a:p>
            <a:pPr>
              <a:lnSpc>
                <a:spcPts val="2400"/>
              </a:lnSpc>
            </a:pP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     Vezmite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si kartu s otázkou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0176" y="2852936"/>
            <a:ext cx="4118402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53"/>
              </a:lnSpc>
            </a:pPr>
            <a:r>
              <a:rPr sz="2000" dirty="0">
                <a:solidFill>
                  <a:srgbClr val="595959"/>
                </a:solidFill>
                <a:latin typeface="BMBWSE+ArialMT"/>
                <a:cs typeface="BMBWSE+ArialMT"/>
              </a:rPr>
              <a:t>●</a:t>
            </a:r>
            <a:r>
              <a:rPr sz="2000" spc="1244" dirty="0">
                <a:solidFill>
                  <a:srgbClr val="595959"/>
                </a:solidFill>
                <a:latin typeface="BMBWSE+ArialMT"/>
                <a:cs typeface="BMBWSE+ArialMT"/>
              </a:rPr>
              <a:t>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Ak môžete odpovedať bez pomoci</a:t>
            </a:r>
          </a:p>
          <a:p>
            <a:pPr>
              <a:lnSpc>
                <a:spcPts val="2753"/>
              </a:lnSpc>
            </a:pP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    mapy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,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môžete sa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PRESUNÚŤ DVA</a:t>
            </a:r>
          </a:p>
          <a:p>
            <a:pPr>
              <a:lnSpc>
                <a:spcPts val="2753"/>
              </a:lnSpc>
            </a:pP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    KROKY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VPRED.</a:t>
            </a:r>
          </a:p>
          <a:p>
            <a:pPr>
              <a:lnSpc>
                <a:spcPts val="2753"/>
              </a:lnSpc>
            </a:pPr>
            <a:endParaRPr lang="sk-SK" sz="200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>
              <a:lnSpc>
                <a:spcPts val="2400"/>
              </a:lnSpc>
            </a:pPr>
            <a:r>
              <a:rPr sz="2000" dirty="0" smtClean="0">
                <a:solidFill>
                  <a:srgbClr val="595959"/>
                </a:solidFill>
                <a:latin typeface="BMBWSE+ArialMT"/>
                <a:cs typeface="BMBWSE+ArialMT"/>
              </a:rPr>
              <a:t>●</a:t>
            </a:r>
            <a:r>
              <a:rPr sz="2000" spc="1244" dirty="0" smtClean="0">
                <a:solidFill>
                  <a:srgbClr val="595959"/>
                </a:solidFill>
                <a:latin typeface="BMBWSE+ArialMT"/>
                <a:cs typeface="BMBWSE+ArialMT"/>
              </a:rPr>
              <a:t>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Ak odpoviete mapou -</a:t>
            </a:r>
          </a:p>
          <a:p>
            <a:pPr>
              <a:lnSpc>
                <a:spcPts val="2400"/>
              </a:lnSpc>
            </a:pP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     POSUŇTE </a:t>
            </a:r>
            <a:r>
              <a:rPr lang="sk-SK" sz="2000" dirty="0">
                <a:solidFill>
                  <a:srgbClr val="595959"/>
                </a:solidFill>
                <a:latin typeface="QIRGCC+GillSans"/>
                <a:cs typeface="QIRGCC+GillSans"/>
              </a:rPr>
              <a:t>SA O KROK VPRED.</a:t>
            </a:r>
          </a:p>
          <a:p>
            <a:pPr>
              <a:lnSpc>
                <a:spcPts val="2400"/>
              </a:lnSpc>
            </a:pPr>
            <a:endParaRPr lang="sk-SK" sz="200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>
              <a:lnSpc>
                <a:spcPts val="2400"/>
              </a:lnSpc>
            </a:pPr>
            <a:r>
              <a:rPr sz="2000" dirty="0" smtClean="0">
                <a:solidFill>
                  <a:srgbClr val="595959"/>
                </a:solidFill>
                <a:latin typeface="BMBWSE+ArialMT"/>
                <a:cs typeface="BMBWSE+ArialMT"/>
              </a:rPr>
              <a:t>●</a:t>
            </a:r>
            <a:r>
              <a:rPr sz="2000" spc="1244" dirty="0" smtClean="0">
                <a:solidFill>
                  <a:srgbClr val="595959"/>
                </a:solidFill>
                <a:latin typeface="BMBWSE+ArialMT"/>
                <a:cs typeface="BMBWSE+ArialMT"/>
              </a:rPr>
              <a:t> </a:t>
            </a:r>
            <a:r>
              <a:rPr lang="pl-PL" sz="2000" dirty="0">
                <a:solidFill>
                  <a:srgbClr val="595959"/>
                </a:solidFill>
                <a:latin typeface="QIRGCC+GillSans"/>
                <a:cs typeface="QIRGCC+GillSans"/>
              </a:rPr>
              <a:t>Ak neodpoviete správne,</a:t>
            </a:r>
          </a:p>
          <a:p>
            <a:pPr>
              <a:lnSpc>
                <a:spcPts val="2400"/>
              </a:lnSpc>
            </a:pPr>
            <a:r>
              <a:rPr lang="pl-PL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     zostane </a:t>
            </a:r>
            <a:r>
              <a:rPr lang="pl-PL" sz="2000" dirty="0">
                <a:solidFill>
                  <a:srgbClr val="595959"/>
                </a:solidFill>
                <a:latin typeface="QIRGCC+GillSans"/>
                <a:cs typeface="QIRGCC+GillSans"/>
              </a:rPr>
              <a:t>tam, kde ste.</a:t>
            </a:r>
          </a:p>
          <a:p>
            <a:pPr>
              <a:lnSpc>
                <a:spcPts val="2400"/>
              </a:lnSpc>
            </a:pPr>
            <a:endParaRPr lang="pl-PL"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4849" y="908720"/>
            <a:ext cx="6186466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sz="5100" dirty="0">
                <a:solidFill>
                  <a:srgbClr val="FFA515"/>
                </a:solidFill>
                <a:latin typeface="Impact"/>
                <a:cs typeface="Impact"/>
              </a:rPr>
              <a:t>TEAM-BUILDINGOVÉ HRY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7113" y="2302159"/>
            <a:ext cx="1381497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2000" spc="1244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spc="-33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Telepati</a:t>
            </a:r>
            <a:r>
              <a:rPr lang="sk-SK" sz="2000" spc="-33" dirty="0" smtClean="0">
                <a:solidFill>
                  <a:srgbClr val="595959"/>
                </a:solidFill>
                <a:latin typeface="QIRGCC+GillSans"/>
                <a:cs typeface="QIRGCC+GillSans"/>
              </a:rPr>
              <a:t>a</a:t>
            </a:r>
            <a:endParaRPr sz="2000" spc="-33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7113" y="2726339"/>
            <a:ext cx="620306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2000" spc="1244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spc="-12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Kooperat</a:t>
            </a:r>
            <a:r>
              <a:rPr lang="sk-SK" sz="2000" spc="-12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ívne</a:t>
            </a:r>
            <a:r>
              <a:rPr sz="2000" spc="1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aktivity (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nap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r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r>
              <a:rPr sz="2000" spc="-198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spc="-13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stav</a:t>
            </a:r>
            <a:r>
              <a:rPr lang="sk-SK" sz="2000" spc="-13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anie</a:t>
            </a:r>
            <a:r>
              <a:rPr lang="sk-SK" sz="2000" spc="-13" dirty="0" smtClean="0">
                <a:solidFill>
                  <a:srgbClr val="595959"/>
                </a:solidFill>
                <a:latin typeface="QIRGCC+GillSans"/>
                <a:cs typeface="QIRGCC+GillSans"/>
              </a:rPr>
              <a:t> veže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)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2623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7403" y="1026221"/>
            <a:ext cx="2643894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sz="5100" spc="-48" dirty="0" smtClean="0">
                <a:solidFill>
                  <a:srgbClr val="2A1A00"/>
                </a:solidFill>
                <a:latin typeface="Impact"/>
                <a:cs typeface="Impact"/>
              </a:rPr>
              <a:t>TELEPATI</a:t>
            </a:r>
            <a:r>
              <a:rPr lang="sk-SK" sz="5100" spc="-48" dirty="0" smtClean="0">
                <a:solidFill>
                  <a:srgbClr val="2A1A00"/>
                </a:solidFill>
                <a:latin typeface="Impact"/>
                <a:cs typeface="Impact"/>
              </a:rPr>
              <a:t>A</a:t>
            </a:r>
            <a:endParaRPr sz="5100" spc="-48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1444" y="1560140"/>
            <a:ext cx="125577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1.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sz="2400" spc="15" dirty="0" smtClean="0">
                <a:solidFill>
                  <a:srgbClr val="FFFFFF"/>
                </a:solidFill>
                <a:latin typeface="QIRGCC+GillSans"/>
                <a:cs typeface="QIRGCC+GillSans"/>
              </a:rPr>
              <a:t>Farba</a:t>
            </a:r>
            <a:endParaRPr sz="2400" spc="15" dirty="0">
              <a:solidFill>
                <a:srgbClr val="FFFFFF"/>
              </a:solidFill>
              <a:latin typeface="QIRGCC+GillSans"/>
              <a:cs typeface="QIRGCC+Gill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1444" y="1925900"/>
            <a:ext cx="1196644" cy="45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2.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Číslo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5512" y="2302159"/>
            <a:ext cx="522454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2000" spc="244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J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ako dobre sa vzájomne poznáte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?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1444" y="2291660"/>
            <a:ext cx="2542482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3.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sz="2400" spc="11" dirty="0" smtClean="0">
                <a:solidFill>
                  <a:srgbClr val="FFFFFF"/>
                </a:solidFill>
                <a:latin typeface="QIRGCC+GillSans"/>
                <a:cs typeface="QIRGCC+GillSans"/>
              </a:rPr>
              <a:t>Š</a:t>
            </a:r>
            <a:r>
              <a:rPr sz="2400" spc="11" dirty="0" smtClean="0">
                <a:solidFill>
                  <a:srgbClr val="FFFFFF"/>
                </a:solidFill>
                <a:latin typeface="QIRGCC+GillSans"/>
                <a:cs typeface="QIRGCC+GillSans"/>
              </a:rPr>
              <a:t>port</a:t>
            </a:r>
            <a:endParaRPr sz="2400" spc="11" dirty="0">
              <a:solidFill>
                <a:srgbClr val="FFFFFF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4.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Hud</a:t>
            </a:r>
            <a:r>
              <a:rPr lang="sk-SK" sz="2400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obný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spc="-11" dirty="0">
                <a:solidFill>
                  <a:srgbClr val="FFFFFF"/>
                </a:solidFill>
                <a:latin typeface="QIRGCC+GillSans"/>
                <a:cs typeface="QIRGCC+GillSans"/>
              </a:rPr>
              <a:t>nástroj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5.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Zv</a:t>
            </a:r>
            <a:r>
              <a:rPr lang="sk-SK" sz="2400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iera</a:t>
            </a:r>
            <a:endParaRPr sz="2400" dirty="0">
              <a:solidFill>
                <a:srgbClr val="FFFFFF"/>
              </a:solidFill>
              <a:latin typeface="QIRGCC+GillSans"/>
              <a:cs typeface="QIRGCC+Gill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4370" y="2637439"/>
            <a:ext cx="5657678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1800" spc="300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Nap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íšte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jedno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spc="-16" dirty="0" err="1">
                <a:solidFill>
                  <a:srgbClr val="595959"/>
                </a:solidFill>
                <a:latin typeface="QIRGCC+GillSans"/>
                <a:cs typeface="QIRGCC+GillSans"/>
              </a:rPr>
              <a:t>slovo</a:t>
            </a:r>
            <a:r>
              <a:rPr sz="2000" spc="13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p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riradené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spc="-58" dirty="0" smtClean="0">
                <a:solidFill>
                  <a:srgbClr val="595959"/>
                </a:solidFill>
                <a:latin typeface="QIRGCC+GillSans"/>
                <a:cs typeface="QIRGCC+GillSans"/>
              </a:rPr>
              <a:t>k</a:t>
            </a:r>
            <a:r>
              <a:rPr lang="sk-SK" sz="2000" spc="-58" dirty="0" smtClean="0">
                <a:solidFill>
                  <a:srgbClr val="595959"/>
                </a:solidFill>
                <a:latin typeface="QIRGCC+GillSans"/>
                <a:cs typeface="QIRGCC+GillSans"/>
              </a:rPr>
              <a:t>u</a:t>
            </a:r>
            <a:r>
              <a:rPr sz="2000" spc="56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každ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ej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tém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181632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Pokúste sa napísať také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slov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á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000" spc="-197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o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kt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o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rých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si myslíte,</a:t>
            </a:r>
            <a:r>
              <a:rPr sz="2000" spc="-197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>
                <a:solidFill>
                  <a:srgbClr val="595959"/>
                </a:solidFill>
                <a:latin typeface="QIRGCC+GillSans"/>
                <a:cs typeface="QIRGCC+GillSans"/>
              </a:rPr>
              <a:t>že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ich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napíše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v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äčšina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triedy</a:t>
            </a:r>
            <a:r>
              <a:rPr sz="2000" spc="-28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endParaRPr sz="2000" spc="-28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9044" y="3388940"/>
            <a:ext cx="3503674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3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6.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Spevák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alebo speváčka</a:t>
            </a:r>
            <a:endParaRPr sz="2400" dirty="0">
              <a:solidFill>
                <a:srgbClr val="FFFFFF"/>
              </a:solidFill>
              <a:latin typeface="QIRGCC+GillSans"/>
              <a:cs typeface="QIRGCC+GillSans"/>
            </a:endParaRPr>
          </a:p>
          <a:p>
            <a:pPr marL="1524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7.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spc="-13" dirty="0" err="1">
                <a:solidFill>
                  <a:srgbClr val="FFFFFF"/>
                </a:solidFill>
                <a:latin typeface="QIRGCC+GillSans"/>
                <a:cs typeface="QIRGCC+GillSans"/>
              </a:rPr>
              <a:t>Herec</a:t>
            </a: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alebo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herečka</a:t>
            </a:r>
          </a:p>
          <a:p>
            <a:pPr marL="1524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8.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QIRGCC+GillSans"/>
                <a:cs typeface="QIRGCC+GillSans"/>
              </a:rPr>
              <a:t>Slovenské</a:t>
            </a: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m</a:t>
            </a:r>
            <a:r>
              <a:rPr lang="sk-SK" sz="2400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esto</a:t>
            </a:r>
            <a:endParaRPr sz="2400" dirty="0">
              <a:solidFill>
                <a:srgbClr val="FFFFFF"/>
              </a:solidFill>
              <a:latin typeface="QIRGCC+GillSans"/>
              <a:cs typeface="QIRGCC+GillSans"/>
            </a:endParaRPr>
          </a:p>
          <a:p>
            <a:pPr marL="1524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9.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E</a:t>
            </a:r>
            <a:r>
              <a:rPr lang="sk-SK" sz="2400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urópske</a:t>
            </a:r>
            <a:r>
              <a:rPr lang="sk-SK"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m</a:t>
            </a:r>
            <a:r>
              <a:rPr lang="sk-SK" sz="2400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esto</a:t>
            </a:r>
            <a:endParaRPr sz="2400" dirty="0">
              <a:solidFill>
                <a:srgbClr val="FFFFFF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QIRGCC+GillSans"/>
                <a:cs typeface="QIRGCC+GillSans"/>
              </a:rPr>
              <a:t>10.</a:t>
            </a:r>
            <a:r>
              <a:rPr sz="2400" spc="833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Štát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sz="2400" spc="-11" dirty="0">
                <a:solidFill>
                  <a:srgbClr val="FFFFFF"/>
                </a:solidFill>
                <a:latin typeface="QIRGCC+GillSans"/>
                <a:cs typeface="QIRGCC+GillSans"/>
              </a:rPr>
              <a:t>(</a:t>
            </a:r>
            <a:r>
              <a:rPr sz="2400" spc="-11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kdeko</a:t>
            </a:r>
            <a:r>
              <a:rPr lang="sk-SK" sz="2400" spc="-11" dirty="0" err="1" smtClean="0">
                <a:solidFill>
                  <a:srgbClr val="FFFFFF"/>
                </a:solidFill>
                <a:latin typeface="QIRGCC+GillSans"/>
                <a:cs typeface="QIRGCC+GillSans"/>
              </a:rPr>
              <a:t>ľvek</a:t>
            </a:r>
            <a:r>
              <a:rPr lang="sk-SK" sz="2400" spc="-11" dirty="0" smtClean="0">
                <a:solidFill>
                  <a:srgbClr val="FFFFFF"/>
                </a:solidFill>
                <a:latin typeface="QIRGCC+GillSans"/>
                <a:cs typeface="QIRGCC+GillSans"/>
              </a:rPr>
              <a:t> na   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spc="-11" dirty="0">
                <a:solidFill>
                  <a:srgbClr val="FFFFFF"/>
                </a:solidFill>
                <a:latin typeface="QIRGCC+GillSans"/>
                <a:cs typeface="QIRGCC+GillSans"/>
              </a:rPr>
              <a:t> </a:t>
            </a:r>
            <a:r>
              <a:rPr lang="sk-SK" sz="2400" spc="-11" dirty="0" smtClean="0">
                <a:solidFill>
                  <a:srgbClr val="FFFFFF"/>
                </a:solidFill>
                <a:latin typeface="QIRGCC+GillSans"/>
                <a:cs typeface="QIRGCC+GillSans"/>
              </a:rPr>
              <a:t>      </a:t>
            </a:r>
            <a:r>
              <a:rPr lang="sk-SK" sz="2400" spc="-11" dirty="0" smtClean="0">
                <a:solidFill>
                  <a:srgbClr val="FFFFFF"/>
                </a:solidFill>
                <a:latin typeface="QIRGCC+GillSans"/>
                <a:cs typeface="QIRGCC+GillSans"/>
              </a:rPr>
              <a:t>svete</a:t>
            </a:r>
            <a:r>
              <a:rPr sz="2400" dirty="0" smtClean="0">
                <a:solidFill>
                  <a:srgbClr val="FFFFFF"/>
                </a:solidFill>
                <a:latin typeface="QIRGCC+GillSans"/>
                <a:cs typeface="QIRGCC+GillSans"/>
              </a:rPr>
              <a:t>)</a:t>
            </a:r>
            <a:endParaRPr sz="2400" dirty="0">
              <a:solidFill>
                <a:srgbClr val="FFFFFF"/>
              </a:solidFill>
              <a:latin typeface="QIRGCC+GillSans"/>
              <a:cs typeface="QIRGCC+Gill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4370" y="3643278"/>
            <a:ext cx="579763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1800" spc="300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Bod dostane ten,</a:t>
            </a:r>
            <a:r>
              <a:rPr sz="2000" spc="-202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kt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o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rý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s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a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spc="-11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tr</a:t>
            </a:r>
            <a:r>
              <a:rPr lang="sk-SK" sz="2000" spc="-11" dirty="0" smtClean="0">
                <a:solidFill>
                  <a:srgbClr val="595959"/>
                </a:solidFill>
                <a:latin typeface="QIRGCC+GillSans"/>
                <a:cs typeface="QIRGCC+GillSans"/>
              </a:rPr>
              <a:t>a</a:t>
            </a:r>
            <a:r>
              <a:rPr sz="2000" spc="-11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fí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do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n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a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jčast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ejšieho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slova.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9496" y="2132856"/>
            <a:ext cx="620306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Stavanie veže,....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337402" y="1026221"/>
            <a:ext cx="7638917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5100" spc="-48" dirty="0" smtClean="0">
                <a:solidFill>
                  <a:srgbClr val="2A1A00"/>
                </a:solidFill>
                <a:latin typeface="Impact"/>
                <a:cs typeface="Impact"/>
              </a:rPr>
              <a:t>KOOPERATÍVNE AKTIVITY</a:t>
            </a:r>
            <a:endParaRPr sz="5100" spc="-48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949" y="2280059"/>
            <a:ext cx="3332212" cy="40833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2280059"/>
            <a:ext cx="32480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0"/>
            <a:ext cx="12192000" cy="6857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318987"/>
            <a:ext cx="10896600" cy="22288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16" y="3766686"/>
            <a:ext cx="10858500" cy="220027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960" y="244267"/>
            <a:ext cx="1872208" cy="897937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847584" y="6198431"/>
            <a:ext cx="38884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Praha, 01. 07. 2024 – 05. 07. 2024 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626" y="231740"/>
            <a:ext cx="3609975" cy="8763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248" y="185180"/>
            <a:ext cx="1783019" cy="9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9336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1487488" y="5445224"/>
            <a:ext cx="6984776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5100" dirty="0" smtClean="0">
                <a:solidFill>
                  <a:srgbClr val="FFC000"/>
                </a:solidFill>
                <a:latin typeface="Impact"/>
                <a:cs typeface="Impact"/>
              </a:rPr>
              <a:t>ĎAKUJEME ZA POZORNOSŤ</a:t>
            </a:r>
            <a:endParaRPr sz="5100" dirty="0">
              <a:solidFill>
                <a:srgbClr val="FFC000"/>
              </a:solidFill>
              <a:latin typeface="Impact"/>
              <a:cs typeface="Impact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04664"/>
            <a:ext cx="7277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821" y="861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1464" y="764704"/>
            <a:ext cx="8416203" cy="5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MODULY</a:t>
            </a:r>
            <a:endParaRPr sz="3600" u="sng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96" y="0"/>
            <a:ext cx="103008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821" y="861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1464" y="764704"/>
            <a:ext cx="8416203" cy="5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O KURZE</a:t>
            </a:r>
            <a:endParaRPr sz="3600" u="sng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1"/>
          </p:nvPr>
        </p:nvSpPr>
        <p:spPr>
          <a:xfrm>
            <a:off x="1271464" y="1700808"/>
            <a:ext cx="10369152" cy="2769989"/>
          </a:xfrm>
        </p:spPr>
        <p:txBody>
          <a:bodyPr/>
          <a:lstStyle/>
          <a:p>
            <a:r>
              <a:rPr lang="sk-SK" dirty="0" smtClean="0"/>
              <a:t>Kurz sa zameriava na získavanie vedomostí o učení sa žiakov prostredníctvom hier (GBL). Takého učenie môže </a:t>
            </a:r>
            <a:r>
              <a:rPr lang="sk-SK" dirty="0"/>
              <a:t>výrazne zvýšiť kvalitu a efektivitu vzdelávania. 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smtClean="0"/>
              <a:t>Kurz pozostáva z 11 tematických modulov.</a:t>
            </a:r>
          </a:p>
          <a:p>
            <a:endParaRPr lang="sk-SK" dirty="0"/>
          </a:p>
          <a:p>
            <a:r>
              <a:rPr lang="sk-SK" dirty="0"/>
              <a:t>Každý modul pokrýva rôzne aspekty používania GBL vo vzdelávaní. Kurz </a:t>
            </a:r>
            <a:r>
              <a:rPr lang="sk-SK" dirty="0" smtClean="0"/>
              <a:t>využíva </a:t>
            </a:r>
            <a:r>
              <a:rPr lang="sk-SK" dirty="0"/>
              <a:t>existujúce vedomosti a skúsenosti </a:t>
            </a:r>
            <a:r>
              <a:rPr lang="sk-SK" dirty="0" smtClean="0"/>
              <a:t>pedagógov a poskytuje </a:t>
            </a:r>
            <a:r>
              <a:rPr lang="sk-SK" dirty="0"/>
              <a:t>užitočné vzdelávacie prostredie s dobrou kombináciou teoretických a praktických vedomostí. Zručnosti potrebné na implementáciu GBL </a:t>
            </a:r>
            <a:r>
              <a:rPr lang="sk-SK" dirty="0" smtClean="0"/>
              <a:t>sú demonštrované </a:t>
            </a:r>
            <a:r>
              <a:rPr lang="sk-SK" dirty="0"/>
              <a:t>a precvičované praktickým spôsobom spolupráce v rámci medzinárodného skupinového prostredia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90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821" y="861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1464" y="764704"/>
            <a:ext cx="8416203" cy="5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MODULY</a:t>
            </a:r>
            <a:endParaRPr sz="3600" u="sng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1"/>
          </p:nvPr>
        </p:nvSpPr>
        <p:spPr>
          <a:xfrm>
            <a:off x="1271464" y="1700808"/>
            <a:ext cx="10369152" cy="48474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01 – Učenie založené na hrách a </a:t>
            </a:r>
            <a:r>
              <a:rPr lang="sk-SK" dirty="0" err="1"/>
              <a:t>gamifikácia</a:t>
            </a:r>
            <a:r>
              <a:rPr lang="sk-SK" dirty="0"/>
              <a:t> – vzdelávacie postupy v celej </a:t>
            </a:r>
            <a:r>
              <a:rPr lang="sk-SK" dirty="0" smtClean="0"/>
              <a:t>Európe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02 – Používanie hier a herných stratégií na zlepšenie </a:t>
            </a:r>
            <a:r>
              <a:rPr lang="sk-SK" dirty="0" smtClean="0"/>
              <a:t>učenia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03 – Kritické a kreatívne myslenie prostredníctvom </a:t>
            </a:r>
            <a:r>
              <a:rPr lang="sk-SK" dirty="0" smtClean="0"/>
              <a:t>hier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04 – Hľadanie zdrojov pre </a:t>
            </a:r>
            <a:r>
              <a:rPr lang="sk-SK" dirty="0" smtClean="0"/>
              <a:t>lekcie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05 – Používanie mobilných zariadení na podporu </a:t>
            </a:r>
            <a:r>
              <a:rPr lang="sk-SK" dirty="0" smtClean="0"/>
              <a:t>učenia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06 – Učenie sa kódovania prostredníctvom </a:t>
            </a:r>
            <a:r>
              <a:rPr lang="sk-SK" dirty="0" smtClean="0"/>
              <a:t>videohier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07 – Používanie QR </a:t>
            </a:r>
            <a:r>
              <a:rPr lang="sk-SK" dirty="0" smtClean="0"/>
              <a:t>kódov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08 – Online simulačné </a:t>
            </a:r>
            <a:r>
              <a:rPr lang="sk-SK" dirty="0" smtClean="0"/>
              <a:t>hry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09 – Hry v prírode pre aktívne </a:t>
            </a:r>
            <a:r>
              <a:rPr lang="sk-SK" dirty="0" smtClean="0"/>
              <a:t>učenie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10 – Digitálne rozprávanie </a:t>
            </a:r>
            <a:r>
              <a:rPr lang="sk-SK" dirty="0" smtClean="0"/>
              <a:t>príbehov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Modul </a:t>
            </a:r>
            <a:r>
              <a:rPr lang="sk-SK" dirty="0"/>
              <a:t>11 – Jednotlivé projekty, prezentácia a hodnotenie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33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5825" y="30203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7403" y="848063"/>
            <a:ext cx="9799157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Č</a:t>
            </a:r>
            <a:r>
              <a:rPr sz="3600" u="sng" dirty="0" smtClean="0">
                <a:solidFill>
                  <a:srgbClr val="2A1A00"/>
                </a:solidFill>
                <a:latin typeface="Impact"/>
                <a:cs typeface="Impact"/>
              </a:rPr>
              <a:t>O VŠE</a:t>
            </a: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TKO </a:t>
            </a:r>
            <a:r>
              <a:rPr sz="3600" u="sng" dirty="0" smtClean="0">
                <a:solidFill>
                  <a:srgbClr val="2A1A00"/>
                </a:solidFill>
                <a:latin typeface="Impact"/>
                <a:cs typeface="Impact"/>
              </a:rPr>
              <a:t>ROZVÍJ</a:t>
            </a: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A</a:t>
            </a:r>
            <a:r>
              <a:rPr sz="3600" u="sng" dirty="0" smtClean="0">
                <a:solidFill>
                  <a:srgbClr val="2A1A00"/>
                </a:solidFill>
                <a:latin typeface="Impact"/>
                <a:cs typeface="Impact"/>
              </a:rPr>
              <a:t> </a:t>
            </a:r>
            <a:r>
              <a:rPr sz="3600" u="sng" dirty="0">
                <a:solidFill>
                  <a:srgbClr val="2A1A00"/>
                </a:solidFill>
                <a:latin typeface="Impact"/>
                <a:cs typeface="Impact"/>
              </a:rPr>
              <a:t>HRA Z DIDAKTICKÉHO </a:t>
            </a:r>
            <a:r>
              <a:rPr sz="3600" u="sng" dirty="0" smtClean="0">
                <a:solidFill>
                  <a:srgbClr val="2A1A00"/>
                </a:solidFill>
                <a:latin typeface="Impact"/>
                <a:cs typeface="Impact"/>
              </a:rPr>
              <a:t>H</a:t>
            </a: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ĽA</a:t>
            </a:r>
            <a:r>
              <a:rPr sz="3600" u="sng" dirty="0" smtClean="0">
                <a:solidFill>
                  <a:srgbClr val="2A1A00"/>
                </a:solidFill>
                <a:latin typeface="Impact"/>
                <a:cs typeface="Impact"/>
              </a:rPr>
              <a:t>DISKA</a:t>
            </a:r>
            <a:endParaRPr sz="3600" u="sng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513" y="2219711"/>
            <a:ext cx="810486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000" spc="3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Motiv</a:t>
            </a:r>
            <a:r>
              <a:rPr lang="sk-SK" sz="200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áciu</a:t>
            </a:r>
            <a:r>
              <a:rPr lang="sk-SK" sz="200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a aktivizáciu</a:t>
            </a:r>
            <a:r>
              <a:rPr sz="200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.</a:t>
            </a:r>
            <a:r>
              <a:rPr sz="2000" spc="78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Moment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p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rekvapenia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s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úťaženie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5513" y="2643891"/>
            <a:ext cx="875293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000" spc="3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PELPBR+GillSans-Bold"/>
                <a:cs typeface="PELPBR+GillSans-Bold"/>
              </a:rPr>
              <a:t>Emocionalitu.</a:t>
            </a:r>
            <a:r>
              <a:rPr sz="2000" spc="61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Maximáln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nasadenie, prežívanie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aktiv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í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t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5512" y="3068071"/>
            <a:ext cx="9409327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000" spc="3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Socializ</a:t>
            </a:r>
            <a:r>
              <a:rPr lang="sk-SK" sz="200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áciu</a:t>
            </a:r>
            <a:r>
              <a:rPr sz="200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.</a:t>
            </a:r>
            <a:r>
              <a:rPr sz="2000" spc="64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Spoluprác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a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000" spc="-205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s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úťaženie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000" spc="-202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>
                <a:solidFill>
                  <a:srgbClr val="595959"/>
                </a:solidFill>
                <a:latin typeface="QIRGCC+GillSans"/>
                <a:cs typeface="QIRGCC+GillSans"/>
              </a:rPr>
              <a:t>podpora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s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polupatričnosti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753"/>
              </a:lnSpc>
              <a:spcBef>
                <a:spcPts val="536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000" spc="3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PELPBR+GillSans-Bold"/>
                <a:cs typeface="PELPBR+GillSans-Bold"/>
              </a:rPr>
              <a:t>Kreativitu.</a:t>
            </a:r>
            <a:r>
              <a:rPr sz="2000" spc="67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Ot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vorené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otázky, divergentné myslenie</a:t>
            </a:r>
            <a:r>
              <a:rPr sz="2000" spc="-11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endParaRPr sz="2000" spc="-11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5513" y="3916431"/>
            <a:ext cx="9977071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000" spc="3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Komunik</a:t>
            </a:r>
            <a:r>
              <a:rPr lang="sk-SK" sz="2000" spc="-15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áciu</a:t>
            </a:r>
            <a:r>
              <a:rPr sz="2000" spc="-15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.</a:t>
            </a:r>
            <a:r>
              <a:rPr sz="2000" spc="7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Zdieľanie vlastných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nápad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ov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000" spc="-201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vzáj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omné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počúvanie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000" spc="-201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vyjednáv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anie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753"/>
              </a:lnSpc>
              <a:spcBef>
                <a:spcPts val="536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000" spc="3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lang="sk-SK" sz="2000" spc="-16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Myslenie žiaka</a:t>
            </a:r>
            <a:r>
              <a:rPr sz="200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.</a:t>
            </a:r>
            <a:r>
              <a:rPr sz="2000" spc="69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My</a:t>
            </a:r>
            <a:r>
              <a:rPr lang="sk-SK" sz="20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slenie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na vyšších kognitívnych úrovniach, riešenie problémových situácií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.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</p:spTree>
    <p:extLst>
      <p:ext uri="{BB962C8B-B14F-4D97-AF65-F5344CB8AC3E}">
        <p14:creationId xmlns:p14="http://schemas.microsoft.com/office/powerpoint/2010/main" val="23276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7403" y="848063"/>
            <a:ext cx="82869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2A1A00"/>
                </a:solidFill>
                <a:latin typeface="Impact"/>
                <a:cs typeface="Impact"/>
              </a:rPr>
              <a:t>VÝHODY </a:t>
            </a:r>
            <a:r>
              <a:rPr sz="3600" u="sng" dirty="0" smtClean="0">
                <a:solidFill>
                  <a:srgbClr val="2A1A00"/>
                </a:solidFill>
                <a:latin typeface="Impact"/>
                <a:cs typeface="Impact"/>
              </a:rPr>
              <a:t>VYUŽÍV</a:t>
            </a:r>
            <a:r>
              <a:rPr lang="sk-SK" sz="3600" u="sng" dirty="0" smtClean="0">
                <a:solidFill>
                  <a:srgbClr val="2A1A00"/>
                </a:solidFill>
                <a:latin typeface="Impact"/>
                <a:cs typeface="Impact"/>
              </a:rPr>
              <a:t>ANIA HIER VO VYUČOVANÍ</a:t>
            </a:r>
            <a:endParaRPr sz="3600" u="sng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8471" y="2252556"/>
            <a:ext cx="9744793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150" spc="186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150" dirty="0" err="1">
                <a:solidFill>
                  <a:srgbClr val="595959"/>
                </a:solidFill>
                <a:latin typeface="PELPBR+GillSans-Bold"/>
                <a:cs typeface="PELPBR+GillSans-Bold"/>
              </a:rPr>
              <a:t>umožňuje</a:t>
            </a:r>
            <a:r>
              <a:rPr sz="2150" spc="58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p</a:t>
            </a:r>
            <a:r>
              <a:rPr lang="sk-SK"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ri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rozené</a:t>
            </a:r>
            <a:r>
              <a:rPr sz="2150" spc="71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spc="-15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opakov</a:t>
            </a:r>
            <a:r>
              <a:rPr lang="sk-SK" sz="2150" spc="-15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anie</a:t>
            </a:r>
            <a:r>
              <a:rPr sz="2150" spc="91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pr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ebraného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učiva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spc="12" dirty="0" smtClean="0">
                <a:solidFill>
                  <a:srgbClr val="595959"/>
                </a:solidFill>
                <a:latin typeface="QIRGCC+GillSans"/>
                <a:cs typeface="QIRGCC+GillSans"/>
              </a:rPr>
              <a:t>(</a:t>
            </a:r>
            <a:r>
              <a:rPr lang="sk-SK" sz="2150" spc="12" dirty="0" smtClean="0">
                <a:solidFill>
                  <a:srgbClr val="595959"/>
                </a:solidFill>
                <a:latin typeface="QIRGCC+GillSans"/>
                <a:cs typeface="QIRGCC+GillSans"/>
              </a:rPr>
              <a:t>ukrytie námahy do hry</a:t>
            </a:r>
            <a:r>
              <a:rPr sz="2150" spc="23" dirty="0" smtClean="0">
                <a:solidFill>
                  <a:srgbClr val="595959"/>
                </a:solidFill>
                <a:latin typeface="QIRGCC+GillSans"/>
                <a:cs typeface="QIRGCC+GillSans"/>
              </a:rPr>
              <a:t>)</a:t>
            </a:r>
            <a:endParaRPr sz="2150" spc="23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971"/>
              </a:lnSpc>
              <a:spcBef>
                <a:spcPts val="318"/>
              </a:spcBef>
              <a:spcAft>
                <a:spcPts val="0"/>
              </a:spcAft>
            </a:pPr>
            <a:r>
              <a:rPr sz="215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150" spc="186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posil</a:t>
            </a:r>
            <a:r>
              <a:rPr lang="sk-SK" sz="215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ň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uje</a:t>
            </a:r>
            <a:r>
              <a:rPr sz="2150" spc="7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motiv</a:t>
            </a:r>
            <a:r>
              <a:rPr lang="sk-SK"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áciu</a:t>
            </a:r>
            <a:r>
              <a:rPr sz="2150" spc="64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(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n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ajviac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cez h</a:t>
            </a:r>
            <a:r>
              <a:rPr sz="2150" spc="34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ry</a:t>
            </a:r>
            <a:r>
              <a:rPr sz="2150" spc="-32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s hádankami </a:t>
            </a:r>
            <a:r>
              <a:rPr sz="2150" dirty="0" err="1">
                <a:solidFill>
                  <a:srgbClr val="595959"/>
                </a:solidFill>
                <a:latin typeface="QIRGCC+GillSans"/>
                <a:cs typeface="QIRGCC+GillSans"/>
              </a:rPr>
              <a:t>či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p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r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ekvapením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)</a:t>
            </a:r>
          </a:p>
          <a:p>
            <a:pPr marL="0" marR="0">
              <a:lnSpc>
                <a:spcPts val="2971"/>
              </a:lnSpc>
              <a:spcBef>
                <a:spcPts val="318"/>
              </a:spcBef>
              <a:spcAft>
                <a:spcPts val="0"/>
              </a:spcAft>
            </a:pPr>
            <a:r>
              <a:rPr sz="215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2150" spc="126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p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rináša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err="1">
                <a:solidFill>
                  <a:srgbClr val="595959"/>
                </a:solidFill>
                <a:latin typeface="QIRGCC+GillSans"/>
                <a:cs typeface="QIRGCC+GillSans"/>
              </a:rPr>
              <a:t>mnoho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p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r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íležitostí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spc="-58" dirty="0" smtClean="0">
                <a:solidFill>
                  <a:srgbClr val="595959"/>
                </a:solidFill>
                <a:latin typeface="QIRGCC+GillSans"/>
                <a:cs typeface="QIRGCC+GillSans"/>
              </a:rPr>
              <a:t>k</a:t>
            </a:r>
            <a:r>
              <a:rPr lang="sk-SK" sz="2150" spc="-58" dirty="0" smtClean="0">
                <a:solidFill>
                  <a:srgbClr val="595959"/>
                </a:solidFill>
                <a:latin typeface="QIRGCC+GillSans"/>
                <a:cs typeface="QIRGCC+GillSans"/>
              </a:rPr>
              <a:t>u</a:t>
            </a:r>
            <a:r>
              <a:rPr sz="2150" spc="83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komunik</a:t>
            </a:r>
            <a:r>
              <a:rPr lang="sk-SK"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áci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i</a:t>
            </a:r>
            <a:r>
              <a:rPr sz="2150" spc="7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(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najviac pri ústnom rozhovore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)</a:t>
            </a:r>
            <a:endParaRPr sz="215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971"/>
              </a:lnSpc>
              <a:spcBef>
                <a:spcPts val="268"/>
              </a:spcBef>
              <a:spcAft>
                <a:spcPts val="0"/>
              </a:spcAft>
            </a:pPr>
            <a:r>
              <a:rPr sz="215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150" spc="186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150" dirty="0" err="1">
                <a:solidFill>
                  <a:srgbClr val="595959"/>
                </a:solidFill>
                <a:latin typeface="PELPBR+GillSans-Bold"/>
                <a:cs typeface="PELPBR+GillSans-Bold"/>
              </a:rPr>
              <a:t>aktivizuje</a:t>
            </a:r>
            <a:r>
              <a:rPr sz="2150" spc="75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žiakov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r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ôznych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ty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pov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učebných štýlov a inteligencie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(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v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rátane pohybových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)</a:t>
            </a:r>
            <a:endParaRPr sz="215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971"/>
              </a:lnSpc>
              <a:spcBef>
                <a:spcPts val="318"/>
              </a:spcBef>
              <a:spcAft>
                <a:spcPts val="0"/>
              </a:spcAft>
            </a:pPr>
            <a:r>
              <a:rPr sz="215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150" spc="186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pr</a:t>
            </a:r>
            <a:r>
              <a:rPr lang="sk-SK"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epája</a:t>
            </a:r>
            <a:r>
              <a:rPr lang="sk-SK" sz="2150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ž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iakov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spc="-42" dirty="0" smtClean="0">
                <a:solidFill>
                  <a:srgbClr val="595959"/>
                </a:solidFill>
                <a:latin typeface="QIRGCC+GillSans"/>
                <a:cs typeface="QIRGCC+GillSans"/>
              </a:rPr>
              <a:t>v</a:t>
            </a:r>
            <a:r>
              <a:rPr sz="2150" spc="46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t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riede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(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prác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a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spc="-42" dirty="0">
                <a:solidFill>
                  <a:srgbClr val="595959"/>
                </a:solidFill>
                <a:latin typeface="QIRGCC+GillSans"/>
                <a:cs typeface="QIRGCC+GillSans"/>
              </a:rPr>
              <a:t>ve</a:t>
            </a:r>
            <a:r>
              <a:rPr sz="2150" spc="46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skupinách,</a:t>
            </a:r>
            <a:r>
              <a:rPr sz="2150" spc="-217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povzbu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d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zov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anie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sa</a:t>
            </a:r>
            <a:r>
              <a:rPr sz="2150" spc="24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150" spc="-238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posilov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anie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vz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ťahov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)</a:t>
            </a:r>
            <a:endParaRPr sz="215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971"/>
              </a:lnSpc>
              <a:spcBef>
                <a:spcPts val="318"/>
              </a:spcBef>
              <a:spcAft>
                <a:spcPts val="0"/>
              </a:spcAft>
            </a:pPr>
            <a:r>
              <a:rPr sz="215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150" spc="186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150" spc="-14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navo</a:t>
            </a:r>
            <a:r>
              <a:rPr lang="sk-SK" sz="2150" spc="-14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d</a:t>
            </a:r>
            <a:r>
              <a:rPr sz="2150" spc="-14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zuje</a:t>
            </a:r>
            <a:r>
              <a:rPr sz="2150" spc="76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pozit</a:t>
            </a:r>
            <a:r>
              <a:rPr lang="sk-SK"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ívnu</a:t>
            </a:r>
            <a:r>
              <a:rPr sz="2150" spc="57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>
                <a:solidFill>
                  <a:srgbClr val="595959"/>
                </a:solidFill>
                <a:latin typeface="PELPBR+GillSans-Bold"/>
                <a:cs typeface="PELPBR+GillSans-Bold"/>
              </a:rPr>
              <a:t>atmosféru</a:t>
            </a:r>
            <a:r>
              <a:rPr sz="2150" spc="89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(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sm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iech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150" spc="-216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zdieľaná zábava)</a:t>
            </a:r>
            <a:endParaRPr sz="215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8470" y="4759253"/>
            <a:ext cx="9902105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150" spc="186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lang="sk-SK" sz="2150" dirty="0" smtClean="0">
                <a:solidFill>
                  <a:srgbClr val="595959"/>
                </a:solidFill>
                <a:latin typeface="PELPBR+GillSans-Bold"/>
                <a:cs typeface="Times New Roman"/>
              </a:rPr>
              <a:t>spraví 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hodinu</a:t>
            </a:r>
            <a:r>
              <a:rPr sz="2150" spc="64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>
                <a:solidFill>
                  <a:srgbClr val="595959"/>
                </a:solidFill>
                <a:latin typeface="PELPBR+GillSans-Bold"/>
                <a:cs typeface="PELPBR+GillSans-Bold"/>
              </a:rPr>
              <a:t>dynamickou</a:t>
            </a:r>
            <a:r>
              <a:rPr sz="2150" spc="78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a 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atrakt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ívnejšou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(zábava,</a:t>
            </a:r>
            <a:r>
              <a:rPr sz="2150" spc="-205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v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tiahnutie d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o </a:t>
            </a:r>
            <a:r>
              <a:rPr sz="2150" spc="14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akc</a:t>
            </a:r>
            <a:r>
              <a:rPr lang="sk-SK" sz="2150" spc="14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ie</a:t>
            </a:r>
            <a:r>
              <a:rPr sz="2150" spc="14" dirty="0" smtClean="0">
                <a:solidFill>
                  <a:srgbClr val="595959"/>
                </a:solidFill>
                <a:latin typeface="QIRGCC+GillSans"/>
                <a:cs typeface="QIRGCC+GillSans"/>
              </a:rPr>
              <a:t>,</a:t>
            </a:r>
            <a:r>
              <a:rPr sz="2150" spc="-228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odtr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hnutie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endParaRPr lang="sk-SK" sz="2150" dirty="0" smtClean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15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 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od </a:t>
            </a:r>
            <a:r>
              <a:rPr sz="2150" dirty="0">
                <a:solidFill>
                  <a:srgbClr val="595959"/>
                </a:solidFill>
                <a:latin typeface="QIRGCC+GillSans"/>
                <a:cs typeface="QIRGCC+GillSans"/>
              </a:rPr>
              <a:t>reality)</a:t>
            </a:r>
          </a:p>
          <a:p>
            <a:pPr>
              <a:lnSpc>
                <a:spcPts val="2971"/>
              </a:lnSpc>
              <a:spcBef>
                <a:spcPts val="318"/>
              </a:spcBef>
            </a:pPr>
            <a:r>
              <a:rPr sz="2150" dirty="0">
                <a:solidFill>
                  <a:srgbClr val="2A1A00"/>
                </a:solidFill>
                <a:latin typeface="CLAKNM+Arial-BoldMT"/>
                <a:cs typeface="CLAKNM+Arial-BoldMT"/>
              </a:rPr>
              <a:t>•</a:t>
            </a:r>
            <a:r>
              <a:rPr sz="2150" spc="186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595959"/>
                </a:solidFill>
                <a:latin typeface="PELPBR+GillSans-Bold"/>
                <a:cs typeface="PELPBR+GillSans-Bold"/>
              </a:rPr>
              <a:t>podporuje</a:t>
            </a:r>
            <a:r>
              <a:rPr sz="2150" spc="58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spc="-16" dirty="0" err="1">
                <a:solidFill>
                  <a:srgbClr val="595959"/>
                </a:solidFill>
                <a:latin typeface="PELPBR+GillSans-Bold"/>
                <a:cs typeface="PELPBR+GillSans-Bold"/>
              </a:rPr>
              <a:t>rozvoj</a:t>
            </a:r>
            <a:r>
              <a:rPr sz="2150" spc="75" dirty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kreat</a:t>
            </a:r>
            <a:r>
              <a:rPr lang="sk-SK" sz="2150" dirty="0" err="1" smtClean="0">
                <a:solidFill>
                  <a:srgbClr val="595959"/>
                </a:solidFill>
                <a:latin typeface="PELPBR+GillSans-Bold"/>
                <a:cs typeface="PELPBR+GillSans-Bold"/>
              </a:rPr>
              <a:t>ívneho</a:t>
            </a:r>
            <a:r>
              <a:rPr sz="2150" spc="87" dirty="0" smtClean="0">
                <a:solidFill>
                  <a:srgbClr val="595959"/>
                </a:solidFill>
                <a:latin typeface="PELPBR+GillSans-Bold"/>
                <a:cs typeface="PELPBR+GillSans-Bold"/>
              </a:rPr>
              <a:t> 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alebo</a:t>
            </a:r>
            <a:r>
              <a:rPr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divergentn</a:t>
            </a:r>
            <a:r>
              <a:rPr lang="sk-SK" sz="215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ého</a:t>
            </a:r>
            <a:r>
              <a:rPr lang="sk-SK" sz="215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myslenia</a:t>
            </a:r>
            <a:endParaRPr sz="2150" spc="-1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7403" y="895572"/>
            <a:ext cx="10159197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8"/>
              </a:lnSpc>
              <a:spcBef>
                <a:spcPts val="0"/>
              </a:spcBef>
              <a:spcAft>
                <a:spcPts val="0"/>
              </a:spcAft>
            </a:pPr>
            <a:r>
              <a:rPr sz="4000" u="sng" spc="29" dirty="0">
                <a:solidFill>
                  <a:srgbClr val="2A1A00"/>
                </a:solidFill>
                <a:latin typeface="Impact"/>
                <a:cs typeface="Impact"/>
              </a:rPr>
              <a:t>TYPY</a:t>
            </a:r>
            <a:r>
              <a:rPr sz="4000" u="sng" spc="-31" dirty="0">
                <a:solidFill>
                  <a:srgbClr val="2A1A00"/>
                </a:solidFill>
                <a:latin typeface="Impact"/>
                <a:cs typeface="Impact"/>
              </a:rPr>
              <a:t> </a:t>
            </a:r>
            <a:r>
              <a:rPr sz="4000" u="sng" dirty="0" smtClean="0">
                <a:solidFill>
                  <a:srgbClr val="2A1A00"/>
                </a:solidFill>
                <a:latin typeface="Impact"/>
                <a:cs typeface="Impact"/>
              </a:rPr>
              <a:t>H</a:t>
            </a:r>
            <a:r>
              <a:rPr lang="sk-SK" sz="4000" u="sng" dirty="0" smtClean="0">
                <a:solidFill>
                  <a:srgbClr val="2A1A00"/>
                </a:solidFill>
                <a:latin typeface="Impact"/>
                <a:cs typeface="Impact"/>
              </a:rPr>
              <a:t>I</a:t>
            </a:r>
            <a:r>
              <a:rPr sz="4000" u="sng" dirty="0" smtClean="0">
                <a:solidFill>
                  <a:srgbClr val="2A1A00"/>
                </a:solidFill>
                <a:latin typeface="Impact"/>
                <a:cs typeface="Impact"/>
              </a:rPr>
              <a:t>ER </a:t>
            </a:r>
            <a:r>
              <a:rPr lang="sk-SK" sz="4000" u="sng" dirty="0" smtClean="0">
                <a:solidFill>
                  <a:srgbClr val="2A1A00"/>
                </a:solidFill>
                <a:latin typeface="Impact"/>
                <a:cs typeface="Impact"/>
              </a:rPr>
              <a:t>VO VÝCHOVNO-VZDELÁVACOM PROCESE</a:t>
            </a:r>
            <a:endParaRPr sz="4000" u="sng" dirty="0">
              <a:solidFill>
                <a:srgbClr val="2A1A00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2478" y="2296673"/>
            <a:ext cx="9814082" cy="2833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2A1A00"/>
                </a:solidFill>
                <a:latin typeface="BMBWSE+ArialMT"/>
                <a:cs typeface="BMBWSE+ArialMT"/>
              </a:rPr>
              <a:t>1.</a:t>
            </a:r>
            <a:r>
              <a:rPr sz="2300" spc="1161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500" spc="35" dirty="0">
                <a:solidFill>
                  <a:srgbClr val="595959"/>
                </a:solidFill>
                <a:latin typeface="QIRGCC+GillSans"/>
                <a:cs typeface="QIRGCC+GillSans"/>
              </a:rPr>
              <a:t>Hry</a:t>
            </a:r>
            <a:r>
              <a:rPr sz="2500" spc="-4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err="1">
                <a:solidFill>
                  <a:srgbClr val="595959"/>
                </a:solidFill>
                <a:latin typeface="QIRGCC+GillSans"/>
                <a:cs typeface="QIRGCC+GillSans"/>
              </a:rPr>
              <a:t>na</a:t>
            </a:r>
            <a:r>
              <a:rPr sz="250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lang="sk-SK"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zoznámenie a</a:t>
            </a:r>
            <a:r>
              <a:rPr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posil</a:t>
            </a:r>
            <a:r>
              <a:rPr lang="sk-SK"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ňovanie</a:t>
            </a:r>
            <a:r>
              <a:rPr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sociáln</a:t>
            </a:r>
            <a:r>
              <a:rPr lang="sk-SK"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ý</a:t>
            </a:r>
            <a:r>
              <a:rPr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ch</a:t>
            </a:r>
            <a:r>
              <a:rPr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v</a:t>
            </a:r>
            <a:r>
              <a:rPr lang="sk-SK"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zťahov</a:t>
            </a:r>
            <a:endParaRPr sz="2500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2A1A00"/>
                </a:solidFill>
                <a:latin typeface="BMBWSE+ArialMT"/>
                <a:cs typeface="BMBWSE+ArialMT"/>
              </a:rPr>
              <a:t>2.</a:t>
            </a:r>
            <a:r>
              <a:rPr sz="2300" spc="1161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500" spc="35" dirty="0">
                <a:solidFill>
                  <a:srgbClr val="595959"/>
                </a:solidFill>
                <a:latin typeface="QIRGCC+GillSans"/>
                <a:cs typeface="QIRGCC+GillSans"/>
              </a:rPr>
              <a:t>Hry</a:t>
            </a:r>
            <a:r>
              <a:rPr sz="2500" spc="-4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err="1">
                <a:solidFill>
                  <a:srgbClr val="595959"/>
                </a:solidFill>
                <a:latin typeface="QIRGCC+GillSans"/>
                <a:cs typeface="QIRGCC+GillSans"/>
              </a:rPr>
              <a:t>na</a:t>
            </a:r>
            <a:r>
              <a:rPr sz="250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roz</a:t>
            </a:r>
            <a:r>
              <a:rPr lang="sk-SK"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behnutie</a:t>
            </a:r>
            <a:r>
              <a:rPr lang="sk-SK"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sa na začiatku </a:t>
            </a:r>
            <a:r>
              <a:rPr sz="2500" spc="-11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hodiny</a:t>
            </a:r>
            <a:endParaRPr sz="2500" spc="-11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2A1A00"/>
                </a:solidFill>
                <a:latin typeface="BMBWSE+ArialMT"/>
                <a:cs typeface="BMBWSE+ArialMT"/>
              </a:rPr>
              <a:t>3.</a:t>
            </a:r>
            <a:r>
              <a:rPr sz="2300" spc="1161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500" spc="35" dirty="0">
                <a:solidFill>
                  <a:srgbClr val="595959"/>
                </a:solidFill>
                <a:latin typeface="QIRGCC+GillSans"/>
                <a:cs typeface="QIRGCC+GillSans"/>
              </a:rPr>
              <a:t>Hry</a:t>
            </a:r>
            <a:r>
              <a:rPr sz="2500" spc="-4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err="1">
                <a:solidFill>
                  <a:srgbClr val="595959"/>
                </a:solidFill>
                <a:latin typeface="QIRGCC+GillSans"/>
                <a:cs typeface="QIRGCC+GillSans"/>
              </a:rPr>
              <a:t>na</a:t>
            </a:r>
            <a:r>
              <a:rPr sz="250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pr</a:t>
            </a:r>
            <a:r>
              <a:rPr lang="sk-SK"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ecvičovanie</a:t>
            </a:r>
            <a:r>
              <a:rPr lang="sk-SK"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a opakovanie</a:t>
            </a:r>
            <a:endParaRPr sz="2500" spc="-13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2A1A00"/>
                </a:solidFill>
                <a:latin typeface="BMBWSE+ArialMT"/>
                <a:cs typeface="BMBWSE+ArialMT"/>
              </a:rPr>
              <a:t>4.</a:t>
            </a:r>
            <a:r>
              <a:rPr sz="2300" spc="1161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Kinestetické</a:t>
            </a:r>
            <a:r>
              <a:rPr lang="sk-SK"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– pohybové </a:t>
            </a:r>
            <a:r>
              <a:rPr sz="2500" spc="35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hry</a:t>
            </a:r>
            <a:r>
              <a:rPr sz="2500" spc="-4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>
                <a:solidFill>
                  <a:srgbClr val="595959"/>
                </a:solidFill>
                <a:latin typeface="QIRGCC+GillSans"/>
                <a:cs typeface="QIRGCC+GillSans"/>
              </a:rPr>
              <a:t>a </a:t>
            </a:r>
            <a:r>
              <a:rPr sz="2500" spc="35" dirty="0" err="1">
                <a:solidFill>
                  <a:srgbClr val="595959"/>
                </a:solidFill>
                <a:latin typeface="QIRGCC+GillSans"/>
                <a:cs typeface="QIRGCC+GillSans"/>
              </a:rPr>
              <a:t>hry</a:t>
            </a:r>
            <a:r>
              <a:rPr sz="2500" spc="-40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in</a:t>
            </a:r>
            <a:r>
              <a:rPr lang="sk-SK"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š</a:t>
            </a:r>
            <a:r>
              <a:rPr sz="2500" dirty="0" err="1" smtClean="0">
                <a:solidFill>
                  <a:srgbClr val="595959"/>
                </a:solidFill>
                <a:latin typeface="QIRGCC+GillSans"/>
                <a:cs typeface="QIRGCC+GillSans"/>
              </a:rPr>
              <a:t>pirované</a:t>
            </a:r>
            <a:r>
              <a:rPr sz="25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dirty="0">
                <a:solidFill>
                  <a:srgbClr val="595959"/>
                </a:solidFill>
                <a:latin typeface="QIRGCC+GillSans"/>
                <a:cs typeface="QIRGCC+GillSans"/>
              </a:rPr>
              <a:t>dramatickou </a:t>
            </a:r>
            <a:r>
              <a:rPr sz="2500" spc="-12" dirty="0">
                <a:solidFill>
                  <a:srgbClr val="595959"/>
                </a:solidFill>
                <a:latin typeface="QIRGCC+GillSans"/>
                <a:cs typeface="QIRGCC+GillSans"/>
              </a:rPr>
              <a:t>výchovou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2A1A00"/>
                </a:solidFill>
                <a:latin typeface="BMBWSE+ArialMT"/>
                <a:cs typeface="BMBWSE+ArialMT"/>
              </a:rPr>
              <a:t>5.</a:t>
            </a:r>
            <a:r>
              <a:rPr sz="2300" spc="1161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500" spc="-27" dirty="0">
                <a:solidFill>
                  <a:srgbClr val="595959"/>
                </a:solidFill>
                <a:latin typeface="QIRGCC+GillSans"/>
                <a:cs typeface="QIRGCC+GillSans"/>
              </a:rPr>
              <a:t>Team-buildingové</a:t>
            </a:r>
            <a:r>
              <a:rPr sz="2500" spc="25" dirty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500" spc="35" dirty="0">
                <a:solidFill>
                  <a:srgbClr val="595959"/>
                </a:solidFill>
                <a:latin typeface="QIRGCC+GillSans"/>
                <a:cs typeface="QIRGCC+GillSans"/>
              </a:rPr>
              <a:t>hry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5520" y="980728"/>
            <a:ext cx="8784976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5598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FFA515"/>
                </a:solidFill>
                <a:latin typeface="Impact"/>
                <a:cs typeface="Impact"/>
              </a:rPr>
              <a:t>HRY NA </a:t>
            </a:r>
            <a:r>
              <a:rPr lang="sk-SK" sz="4600" dirty="0" smtClean="0">
                <a:solidFill>
                  <a:srgbClr val="FFA515"/>
                </a:solidFill>
                <a:latin typeface="Impact"/>
                <a:cs typeface="Impact"/>
              </a:rPr>
              <a:t>ZOZNÁMENIE</a:t>
            </a:r>
            <a:endParaRPr sz="4600" dirty="0">
              <a:solidFill>
                <a:srgbClr val="FFA515"/>
              </a:solidFill>
              <a:latin typeface="Impact"/>
              <a:cs typeface="Impact"/>
            </a:endParaRPr>
          </a:p>
          <a:p>
            <a:pPr marL="0" marR="0" algn="ctr">
              <a:lnSpc>
                <a:spcPts val="4957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FFA515"/>
                </a:solidFill>
                <a:latin typeface="Impact"/>
                <a:cs typeface="Impact"/>
              </a:rPr>
              <a:t>A</a:t>
            </a:r>
            <a:r>
              <a:rPr sz="4600" spc="-12" dirty="0">
                <a:solidFill>
                  <a:srgbClr val="FFA515"/>
                </a:solidFill>
                <a:latin typeface="Impact"/>
                <a:cs typeface="Impact"/>
              </a:rPr>
              <a:t> </a:t>
            </a:r>
            <a:r>
              <a:rPr sz="4600" spc="-21" dirty="0" smtClean="0">
                <a:solidFill>
                  <a:srgbClr val="FFA515"/>
                </a:solidFill>
                <a:latin typeface="Impact"/>
                <a:cs typeface="Impact"/>
              </a:rPr>
              <a:t>POSI</a:t>
            </a:r>
            <a:r>
              <a:rPr lang="sk-SK" sz="4600" spc="-21" dirty="0" smtClean="0">
                <a:solidFill>
                  <a:srgbClr val="FFA515"/>
                </a:solidFill>
                <a:latin typeface="Impact"/>
                <a:cs typeface="Impact"/>
              </a:rPr>
              <a:t>LŇOVANIE</a:t>
            </a:r>
            <a:r>
              <a:rPr sz="4600" spc="15" dirty="0" smtClean="0">
                <a:solidFill>
                  <a:srgbClr val="FFA515"/>
                </a:solidFill>
                <a:latin typeface="Impact"/>
                <a:cs typeface="Impact"/>
              </a:rPr>
              <a:t> </a:t>
            </a:r>
            <a:r>
              <a:rPr sz="4600" dirty="0">
                <a:solidFill>
                  <a:srgbClr val="FFA515"/>
                </a:solidFill>
                <a:latin typeface="Impact"/>
                <a:cs typeface="Impact"/>
              </a:rPr>
              <a:t>SOCIÁLNÍCH </a:t>
            </a:r>
            <a:r>
              <a:rPr sz="4600" spc="-33" dirty="0" smtClean="0">
                <a:solidFill>
                  <a:srgbClr val="FFA515"/>
                </a:solidFill>
                <a:latin typeface="Impact"/>
                <a:cs typeface="Impact"/>
              </a:rPr>
              <a:t>V</a:t>
            </a:r>
            <a:r>
              <a:rPr lang="sk-SK" sz="4600" spc="-33" dirty="0" smtClean="0">
                <a:solidFill>
                  <a:srgbClr val="FFA515"/>
                </a:solidFill>
                <a:latin typeface="Impact"/>
                <a:cs typeface="Impact"/>
              </a:rPr>
              <a:t>ZŤAHOV</a:t>
            </a:r>
            <a:endParaRPr sz="4600" dirty="0">
              <a:solidFill>
                <a:srgbClr val="FFA515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488" y="3212976"/>
            <a:ext cx="4608512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2000" spc="244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Lienka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 </a:t>
            </a:r>
            <a:r>
              <a:rPr sz="2000" spc="-11" dirty="0" smtClean="0">
                <a:solidFill>
                  <a:srgbClr val="595959"/>
                </a:solidFill>
                <a:latin typeface="QIRGCC+GillSans"/>
                <a:cs typeface="QIRGCC+GillSans"/>
              </a:rPr>
              <a:t>(</a:t>
            </a:r>
            <a:r>
              <a:rPr lang="sk-SK" sz="2000" spc="-11" dirty="0" smtClean="0">
                <a:solidFill>
                  <a:srgbClr val="595959"/>
                </a:solidFill>
                <a:latin typeface="QIRGCC+GillSans"/>
                <a:cs typeface="QIRGCC+GillSans"/>
              </a:rPr>
              <a:t>Štvorec</a:t>
            </a:r>
            <a:r>
              <a:rPr sz="2000" spc="-11" dirty="0" smtClean="0">
                <a:solidFill>
                  <a:srgbClr val="595959"/>
                </a:solidFill>
                <a:latin typeface="QIRGCC+GillSans"/>
                <a:cs typeface="QIRGCC+GillSans"/>
              </a:rPr>
              <a:t>)</a:t>
            </a:r>
            <a:endParaRPr sz="2000" spc="-11" dirty="0">
              <a:solidFill>
                <a:srgbClr val="595959"/>
              </a:solidFill>
              <a:latin typeface="QIRGCC+GillSans"/>
              <a:cs typeface="QIRGCC+GillSans"/>
            </a:endParaRPr>
          </a:p>
          <a:p>
            <a:pPr marL="8857" marR="0">
              <a:lnSpc>
                <a:spcPts val="2753"/>
              </a:lnSpc>
              <a:spcBef>
                <a:spcPts val="536"/>
              </a:spcBef>
              <a:spcAft>
                <a:spcPts val="0"/>
              </a:spcAft>
            </a:pPr>
            <a:r>
              <a:rPr sz="1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1800" spc="300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sz="2000" dirty="0">
                <a:solidFill>
                  <a:srgbClr val="595959"/>
                </a:solidFill>
                <a:latin typeface="QIRGCC+GillSans"/>
                <a:cs typeface="QIRGCC+GillSans"/>
              </a:rPr>
              <a:t>Písmeno za otázku</a:t>
            </a:r>
          </a:p>
          <a:p>
            <a:pPr marL="8857" marR="0">
              <a:lnSpc>
                <a:spcPts val="2753"/>
              </a:lnSpc>
              <a:spcBef>
                <a:spcPts val="536"/>
              </a:spcBef>
              <a:spcAft>
                <a:spcPts val="0"/>
              </a:spcAft>
            </a:pPr>
            <a:r>
              <a:rPr sz="1800" dirty="0">
                <a:solidFill>
                  <a:srgbClr val="2A1A00"/>
                </a:solidFill>
                <a:latin typeface="BMBWSE+ArialMT"/>
                <a:cs typeface="BMBWSE+ArialMT"/>
              </a:rPr>
              <a:t>•</a:t>
            </a:r>
            <a:r>
              <a:rPr sz="1800" spc="300" dirty="0">
                <a:solidFill>
                  <a:srgbClr val="2A1A00"/>
                </a:solidFill>
                <a:latin typeface="BMBWSE+ArialMT"/>
                <a:cs typeface="BMBWSE+ArialMT"/>
              </a:rPr>
              <a:t> </a:t>
            </a:r>
            <a:r>
              <a:rPr lang="sk-SK"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Postav sa, pokiaľ si </a:t>
            </a:r>
            <a:r>
              <a:rPr sz="2000" dirty="0" smtClean="0">
                <a:solidFill>
                  <a:srgbClr val="595959"/>
                </a:solidFill>
                <a:latin typeface="QIRGCC+GillSans"/>
                <a:cs typeface="QIRGCC+GillSans"/>
              </a:rPr>
              <a:t>…</a:t>
            </a:r>
            <a:endParaRPr sz="2000" dirty="0">
              <a:solidFill>
                <a:srgbClr val="595959"/>
              </a:solidFill>
              <a:latin typeface="QIRGCC+GillSans"/>
              <a:cs typeface="QIRGCC+Gill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851</Words>
  <Application>Microsoft Office PowerPoint</Application>
  <PresentationFormat>Širokouhlá</PresentationFormat>
  <Paragraphs>107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9" baseType="lpstr">
      <vt:lpstr>Impact</vt:lpstr>
      <vt:lpstr>PELPBR+GillSans-Bold</vt:lpstr>
      <vt:lpstr>CLAKNM+Arial-BoldMT</vt:lpstr>
      <vt:lpstr>Calibri</vt:lpstr>
      <vt:lpstr>BMBWSE+ArialMT</vt:lpstr>
      <vt:lpstr>Times New Roman</vt:lpstr>
      <vt:lpstr>QIRGCC+GillSans</vt:lpstr>
      <vt:lpstr>Corbel</vt:lpstr>
      <vt:lpstr>Theme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Konto Microsoft</cp:lastModifiedBy>
  <cp:revision>19</cp:revision>
  <dcterms:modified xsi:type="dcterms:W3CDTF">2024-11-20T11:59:49Z</dcterms:modified>
</cp:coreProperties>
</file>