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16" r:id="rId1"/>
  </p:sldMasterIdLst>
  <p:sldIdLst>
    <p:sldId id="256" r:id="rId2"/>
    <p:sldId id="260" r:id="rId3"/>
    <p:sldId id="257" r:id="rId4"/>
    <p:sldId id="258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9" r:id="rId14"/>
    <p:sldId id="270" r:id="rId15"/>
    <p:sldId id="272" r:id="rId16"/>
    <p:sldId id="271" r:id="rId17"/>
    <p:sldId id="273" r:id="rId18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redný štýl 2 - zvýrazneni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47" d="100"/>
          <a:sy n="47" d="100"/>
        </p:scale>
        <p:origin x="888" y="5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/>
              <a:t>Upravte štýl predlohy podnadpisov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5C15231C-680C-4790-97F2-A545D69E9C52}" type="datetimeFigureOut">
              <a:rPr lang="sk-SK" smtClean="0"/>
              <a:t>21. 11. 2024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E1ED51E9-18AC-40AA-A0CE-93069C53F632}" type="slidenum">
              <a:rPr lang="sk-SK" smtClean="0"/>
              <a:t>‹#›</a:t>
            </a:fld>
            <a:endParaRPr lang="sk-SK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918262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5231C-680C-4790-97F2-A545D69E9C52}" type="datetimeFigureOut">
              <a:rPr lang="sk-SK" smtClean="0"/>
              <a:t>21. 11. 2024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D51E9-18AC-40AA-A0CE-93069C53F63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5098457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ov a p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5231C-680C-4790-97F2-A545D69E9C52}" type="datetimeFigureOut">
              <a:rPr lang="sk-SK" smtClean="0"/>
              <a:t>21. 11. 2024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D51E9-18AC-40AA-A0CE-93069C53F63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2393746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nuka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5231C-680C-4790-97F2-A545D69E9C52}" type="datetimeFigureOut">
              <a:rPr lang="sk-SK" smtClean="0"/>
              <a:t>21. 11. 2024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D51E9-18AC-40AA-A0CE-93069C53F632}" type="slidenum">
              <a:rPr lang="sk-SK" smtClean="0"/>
              <a:t>‹#›</a:t>
            </a:fld>
            <a:endParaRPr lang="sk-SK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926846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5231C-680C-4790-97F2-A545D69E9C52}" type="datetimeFigureOut">
              <a:rPr lang="sk-SK" smtClean="0"/>
              <a:t>21. 11. 2024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D51E9-18AC-40AA-A0CE-93069C53F63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325507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ĺpe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5231C-680C-4790-97F2-A545D69E9C52}" type="datetimeFigureOut">
              <a:rPr lang="sk-SK" smtClean="0"/>
              <a:t>21. 11. 2024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D51E9-18AC-40AA-A0CE-93069C53F63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1786377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ĺpec s obrázk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/>
              <a:t>Ak chcete pridať obrázok, kliknite na ikonu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/>
              <a:t>Ak chcete pridať obrázok, kliknite na ikonu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/>
              <a:t>Ak chcete pridať obrázok, kliknite na ikonu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5231C-680C-4790-97F2-A545D69E9C52}" type="datetimeFigureOut">
              <a:rPr lang="sk-SK" smtClean="0"/>
              <a:t>21. 11. 2024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D51E9-18AC-40AA-A0CE-93069C53F63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9118304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5231C-680C-4790-97F2-A545D69E9C52}" type="datetimeFigureOut">
              <a:rPr lang="sk-SK" smtClean="0"/>
              <a:t>21. 11. 2024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D51E9-18AC-40AA-A0CE-93069C53F63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3163627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5231C-680C-4790-97F2-A545D69E9C52}" type="datetimeFigureOut">
              <a:rPr lang="sk-SK" smtClean="0"/>
              <a:t>21. 11. 2024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D51E9-18AC-40AA-A0CE-93069C53F63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5689164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5231C-680C-4790-97F2-A545D69E9C52}" type="datetimeFigureOut">
              <a:rPr lang="sk-SK" smtClean="0"/>
              <a:t>21. 11. 2024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D51E9-18AC-40AA-A0CE-93069C53F63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3963561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5231C-680C-4790-97F2-A545D69E9C52}" type="datetimeFigureOut">
              <a:rPr lang="sk-SK" smtClean="0"/>
              <a:t>21. 11. 2024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D51E9-18AC-40AA-A0CE-93069C53F63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3348672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5231C-680C-4790-97F2-A545D69E9C52}" type="datetimeFigureOut">
              <a:rPr lang="sk-SK" smtClean="0"/>
              <a:t>21. 11. 2024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D51E9-18AC-40AA-A0CE-93069C53F63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4042914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5231C-680C-4790-97F2-A545D69E9C52}" type="datetimeFigureOut">
              <a:rPr lang="sk-SK" smtClean="0"/>
              <a:t>21. 11. 2024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D51E9-18AC-40AA-A0CE-93069C53F63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3293648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5231C-680C-4790-97F2-A545D69E9C52}" type="datetimeFigureOut">
              <a:rPr lang="sk-SK" smtClean="0"/>
              <a:t>21. 11. 2024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D51E9-18AC-40AA-A0CE-93069C53F63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075510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5231C-680C-4790-97F2-A545D69E9C52}" type="datetimeFigureOut">
              <a:rPr lang="sk-SK" smtClean="0"/>
              <a:t>21. 11. 2024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D51E9-18AC-40AA-A0CE-93069C53F63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4156717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5231C-680C-4790-97F2-A545D69E9C52}" type="datetimeFigureOut">
              <a:rPr lang="sk-SK" smtClean="0"/>
              <a:t>21. 11. 2024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D51E9-18AC-40AA-A0CE-93069C53F63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6239083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5231C-680C-4790-97F2-A545D69E9C52}" type="datetimeFigureOut">
              <a:rPr lang="sk-SK" smtClean="0"/>
              <a:t>21. 11. 2024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D51E9-18AC-40AA-A0CE-93069C53F63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7127613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5C15231C-680C-4790-97F2-A545D69E9C52}" type="datetimeFigureOut">
              <a:rPr lang="sk-SK" smtClean="0"/>
              <a:t>21. 11. 2024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E1ED51E9-18AC-40AA-A0CE-93069C53F63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35998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17" r:id="rId1"/>
    <p:sldLayoutId id="2147484118" r:id="rId2"/>
    <p:sldLayoutId id="2147484119" r:id="rId3"/>
    <p:sldLayoutId id="2147484120" r:id="rId4"/>
    <p:sldLayoutId id="2147484121" r:id="rId5"/>
    <p:sldLayoutId id="2147484122" r:id="rId6"/>
    <p:sldLayoutId id="2147484123" r:id="rId7"/>
    <p:sldLayoutId id="2147484124" r:id="rId8"/>
    <p:sldLayoutId id="2147484125" r:id="rId9"/>
    <p:sldLayoutId id="2147484126" r:id="rId10"/>
    <p:sldLayoutId id="2147484127" r:id="rId11"/>
    <p:sldLayoutId id="2147484128" r:id="rId12"/>
    <p:sldLayoutId id="2147484129" r:id="rId13"/>
    <p:sldLayoutId id="2147484130" r:id="rId14"/>
    <p:sldLayoutId id="2147484131" r:id="rId15"/>
    <p:sldLayoutId id="2147484132" r:id="rId16"/>
    <p:sldLayoutId id="2147484133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154954" y="850392"/>
            <a:ext cx="10165318" cy="4608576"/>
          </a:xfrm>
        </p:spPr>
        <p:txBody>
          <a:bodyPr>
            <a:normAutofit/>
          </a:bodyPr>
          <a:lstStyle/>
          <a:p>
            <a:r>
              <a:rPr lang="sk-SK" sz="6600" b="1" dirty="0" err="1">
                <a:solidFill>
                  <a:srgbClr val="002060"/>
                </a:solidFill>
              </a:rPr>
              <a:t>Encouraging</a:t>
            </a:r>
            <a:r>
              <a:rPr lang="sk-SK" sz="6600" b="1" dirty="0">
                <a:solidFill>
                  <a:srgbClr val="002060"/>
                </a:solidFill>
              </a:rPr>
              <a:t> </a:t>
            </a:r>
            <a:r>
              <a:rPr lang="sk-SK" sz="6600" b="1" dirty="0" err="1">
                <a:solidFill>
                  <a:srgbClr val="002060"/>
                </a:solidFill>
              </a:rPr>
              <a:t>Creative</a:t>
            </a:r>
            <a:r>
              <a:rPr lang="sk-SK" sz="6600" b="1" dirty="0">
                <a:solidFill>
                  <a:srgbClr val="002060"/>
                </a:solidFill>
              </a:rPr>
              <a:t> </a:t>
            </a:r>
            <a:r>
              <a:rPr lang="sk-SK" sz="6600" b="1" dirty="0" err="1">
                <a:solidFill>
                  <a:srgbClr val="002060"/>
                </a:solidFill>
              </a:rPr>
              <a:t>Thinking</a:t>
            </a:r>
            <a:r>
              <a:rPr lang="sk-SK" sz="6600" b="1" dirty="0">
                <a:solidFill>
                  <a:srgbClr val="002060"/>
                </a:solidFill>
              </a:rPr>
              <a:t> </a:t>
            </a:r>
            <a:br>
              <a:rPr lang="sk-SK" sz="6600" dirty="0">
                <a:solidFill>
                  <a:srgbClr val="002060"/>
                </a:solidFill>
              </a:rPr>
            </a:br>
            <a:endParaRPr lang="sk-SK" sz="6600" dirty="0">
              <a:solidFill>
                <a:srgbClr val="002060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 rot="21420000">
            <a:off x="1323745" y="4898987"/>
            <a:ext cx="9495997" cy="865963"/>
          </a:xfrm>
        </p:spPr>
        <p:txBody>
          <a:bodyPr>
            <a:normAutofit/>
          </a:bodyPr>
          <a:lstStyle/>
          <a:p>
            <a:r>
              <a:rPr lang="sk-SK" sz="2800" b="1" dirty="0"/>
              <a:t>ERASMUS+ </a:t>
            </a:r>
            <a:r>
              <a:rPr lang="sk-SK" sz="2800" b="1" dirty="0" err="1"/>
              <a:t>Course</a:t>
            </a:r>
            <a:endParaRPr lang="sk-SK" sz="2800" b="1" dirty="0"/>
          </a:p>
        </p:txBody>
      </p:sp>
    </p:spTree>
    <p:extLst>
      <p:ext uri="{BB962C8B-B14F-4D97-AF65-F5344CB8AC3E}">
        <p14:creationId xmlns:p14="http://schemas.microsoft.com/office/powerpoint/2010/main" val="41225116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 </a:t>
            </a:r>
            <a:r>
              <a:rPr lang="sk-SK" dirty="0">
                <a:solidFill>
                  <a:srgbClr val="002060"/>
                </a:solidFill>
              </a:rPr>
              <a:t>Ukážka  UDL :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3"/>
          </p:nvPr>
        </p:nvSpPr>
        <p:spPr>
          <a:xfrm>
            <a:off x="685800" y="1508760"/>
            <a:ext cx="10394707" cy="3865825"/>
          </a:xfrm>
        </p:spPr>
        <p:txBody>
          <a:bodyPr/>
          <a:lstStyle/>
          <a:p>
            <a:r>
              <a:rPr lang="sk-SK" dirty="0"/>
              <a:t>Žiakom zadáme tému</a:t>
            </a:r>
          </a:p>
          <a:p>
            <a:r>
              <a:rPr lang="sk-SK" dirty="0"/>
              <a:t>Žiaci vytvoria skupiny </a:t>
            </a:r>
          </a:p>
          <a:p>
            <a:r>
              <a:rPr lang="sk-SK" dirty="0"/>
              <a:t>Žiaci chodia po škole a hľadajú riešenie </a:t>
            </a:r>
          </a:p>
          <a:p>
            <a:r>
              <a:rPr lang="sk-SK" dirty="0"/>
              <a:t>Potom im dáme na výber ako budú prezentovať svoje výsledky: 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3172056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68681" y="1956816"/>
            <a:ext cx="10323576" cy="264997"/>
          </a:xfrm>
        </p:spPr>
        <p:txBody>
          <a:bodyPr>
            <a:normAutofit fontScale="90000"/>
          </a:bodyPr>
          <a:lstStyle/>
          <a:p>
            <a:pPr algn="ctr"/>
            <a:r>
              <a:rPr lang="sk-SK" sz="6700" dirty="0"/>
              <a:t>    </a:t>
            </a:r>
            <a:r>
              <a:rPr lang="sk-SK" sz="2700" dirty="0"/>
              <a:t>Cieľom je dať žiakom na výber ako sa chcú učiť</a:t>
            </a:r>
            <a:br>
              <a:rPr lang="sk-SK" sz="2700" dirty="0"/>
            </a:br>
            <a:br>
              <a:rPr lang="sk-SK" sz="2700" dirty="0"/>
            </a:br>
            <a:r>
              <a:rPr lang="sk-SK" sz="2700" dirty="0"/>
              <a:t>   napríklad či chcú danú tému čítať z papiera,</a:t>
            </a:r>
            <a:br>
              <a:rPr lang="sk-SK" sz="2700" dirty="0"/>
            </a:br>
            <a:r>
              <a:rPr lang="sk-SK" sz="2700" dirty="0"/>
              <a:t> alebo sa chcú učiť online, alebo pozrieť video a podobne</a:t>
            </a:r>
            <a:r>
              <a:rPr lang="sk-SK" sz="2000" dirty="0"/>
              <a:t>.</a:t>
            </a:r>
            <a:br>
              <a:rPr lang="sk-SK" sz="2000" dirty="0"/>
            </a:br>
            <a:r>
              <a:rPr lang="sk-SK" sz="3100" dirty="0">
                <a:solidFill>
                  <a:srgbClr val="00B050"/>
                </a:solidFill>
              </a:rPr>
              <a:t>            Každý žiak si vyberie svoj spôsob učenia</a:t>
            </a:r>
            <a:r>
              <a:rPr lang="sk-SK" sz="7300" dirty="0">
                <a:solidFill>
                  <a:srgbClr val="00B050"/>
                </a:solidFill>
              </a:rPr>
              <a:t>. </a:t>
            </a:r>
            <a:br>
              <a:rPr lang="sk-SK" sz="7300" dirty="0"/>
            </a:br>
            <a:r>
              <a:rPr lang="sk-SK" sz="7300" dirty="0"/>
              <a:t> </a:t>
            </a:r>
          </a:p>
        </p:txBody>
      </p:sp>
      <p:graphicFrame>
        <p:nvGraphicFramePr>
          <p:cNvPr id="4" name="Zástupný symbol obsahu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43220244"/>
              </p:ext>
            </p:extLst>
          </p:nvPr>
        </p:nvGraphicFramePr>
        <p:xfrm>
          <a:off x="2368297" y="3081528"/>
          <a:ext cx="6629400" cy="21945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2503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790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345983">
                <a:tc>
                  <a:txBody>
                    <a:bodyPr/>
                    <a:lstStyle/>
                    <a:p>
                      <a:r>
                        <a:rPr lang="sk-SK" sz="2000" dirty="0">
                          <a:effectLst/>
                        </a:rPr>
                        <a:t>AUDITORY (spev)</a:t>
                      </a:r>
                      <a:endParaRPr lang="sk-SK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sk-SK" sz="2000" dirty="0">
                          <a:effectLst/>
                        </a:rPr>
                        <a:t>KINESTHETIC ROLE PLAY</a:t>
                      </a:r>
                      <a:endParaRPr lang="sk-SK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48577">
                <a:tc>
                  <a:txBody>
                    <a:bodyPr/>
                    <a:lstStyle/>
                    <a:p>
                      <a:r>
                        <a:rPr lang="sk-SK" sz="1800" dirty="0">
                          <a:effectLst/>
                        </a:rPr>
                        <a:t>VISUAL (kreslenie</a:t>
                      </a:r>
                      <a:r>
                        <a:rPr lang="sk-SK" sz="1100" dirty="0">
                          <a:effectLst/>
                        </a:rPr>
                        <a:t>) </a:t>
                      </a:r>
                      <a:endParaRPr lang="sk-SK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sk-SK" sz="2000" dirty="0">
                          <a:effectLst/>
                        </a:rPr>
                        <a:t>TACTICAL PUPPET SHOW</a:t>
                      </a:r>
                      <a:endParaRPr lang="sk-SK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664900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>
                <a:solidFill>
                  <a:srgbClr val="002060"/>
                </a:solidFill>
              </a:rPr>
              <a:t>HRA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3"/>
          </p:nvPr>
        </p:nvSpPr>
        <p:spPr>
          <a:xfrm>
            <a:off x="521208" y="1545336"/>
            <a:ext cx="10559299" cy="3829249"/>
          </a:xfrm>
        </p:spPr>
        <p:txBody>
          <a:bodyPr>
            <a:normAutofit fontScale="85000" lnSpcReduction="20000"/>
          </a:bodyPr>
          <a:lstStyle/>
          <a:p>
            <a:r>
              <a:rPr lang="sk-SK" dirty="0"/>
              <a:t> ÚČEL  - ak žiaci hrajú hru, hra musí mať svoj účel, inak to nie je učenie, iba hra</a:t>
            </a:r>
          </a:p>
          <a:p>
            <a:endParaRPr lang="sk-SK" dirty="0"/>
          </a:p>
          <a:p>
            <a:r>
              <a:rPr lang="sk-SK" dirty="0"/>
              <a:t> Princíp hry – súťaženie, hra s priateľmi </a:t>
            </a:r>
          </a:p>
          <a:p>
            <a:endParaRPr lang="sk-SK" dirty="0"/>
          </a:p>
          <a:p>
            <a:r>
              <a:rPr lang="sk-SK" dirty="0"/>
              <a:t>Na základe registrácie, môžu žiaci a učitelia pracovať v týchto aplikáciách: </a:t>
            </a:r>
          </a:p>
          <a:p>
            <a:r>
              <a:rPr lang="sk-SK" dirty="0" err="1"/>
              <a:t>ClassDojo</a:t>
            </a:r>
            <a:r>
              <a:rPr lang="sk-SK" dirty="0"/>
              <a:t> </a:t>
            </a:r>
          </a:p>
          <a:p>
            <a:r>
              <a:rPr lang="sk-SK" dirty="0"/>
              <a:t>Magicschool.al ....</a:t>
            </a:r>
            <a:r>
              <a:rPr lang="sk-SK" dirty="0" err="1"/>
              <a:t>magic</a:t>
            </a:r>
            <a:r>
              <a:rPr lang="sk-SK" dirty="0"/>
              <a:t> </a:t>
            </a:r>
            <a:r>
              <a:rPr lang="sk-SK" dirty="0" err="1"/>
              <a:t>tool</a:t>
            </a:r>
            <a:r>
              <a:rPr lang="sk-SK" dirty="0"/>
              <a:t>  ( vytváranie možnosti na hodinu) </a:t>
            </a:r>
          </a:p>
          <a:p>
            <a:r>
              <a:rPr lang="sk-SK" dirty="0"/>
              <a:t>Edpuzzle.com</a:t>
            </a:r>
          </a:p>
          <a:p>
            <a:r>
              <a:rPr lang="sk-SK" dirty="0"/>
              <a:t>Quizizz.com</a:t>
            </a:r>
          </a:p>
          <a:p>
            <a:r>
              <a:rPr lang="sk-SK" dirty="0" err="1"/>
              <a:t>Kahoot</a:t>
            </a:r>
            <a:r>
              <a:rPr lang="sk-SK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394299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>
                <a:solidFill>
                  <a:srgbClr val="002060"/>
                </a:solidFill>
              </a:rPr>
              <a:t>UMELÁ INTELIGENCIA 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3"/>
          </p:nvPr>
        </p:nvSpPr>
        <p:spPr>
          <a:xfrm>
            <a:off x="822960" y="1618488"/>
            <a:ext cx="10257547" cy="3756097"/>
          </a:xfrm>
        </p:spPr>
        <p:txBody>
          <a:bodyPr>
            <a:normAutofit fontScale="92500" lnSpcReduction="20000"/>
          </a:bodyPr>
          <a:lstStyle/>
          <a:p>
            <a:r>
              <a:rPr lang="sk-SK" dirty="0"/>
              <a:t>  </a:t>
            </a:r>
            <a:r>
              <a:rPr lang="sk-SK" dirty="0" err="1"/>
              <a:t>ChatGPT</a:t>
            </a:r>
            <a:endParaRPr lang="sk-SK" dirty="0"/>
          </a:p>
          <a:p>
            <a:r>
              <a:rPr lang="sk-SK" dirty="0"/>
              <a:t>  COPILOT.MICROSOFT.COM</a:t>
            </a:r>
          </a:p>
          <a:p>
            <a:r>
              <a:rPr lang="sk-SK" dirty="0"/>
              <a:t>  Generuje z údajov</a:t>
            </a:r>
          </a:p>
          <a:p>
            <a:r>
              <a:rPr lang="sk-SK" dirty="0"/>
              <a:t>  Predvída ďalšie slovo </a:t>
            </a:r>
          </a:p>
          <a:p>
            <a:r>
              <a:rPr lang="sk-SK" dirty="0"/>
              <a:t>  Záleží na názve, čo tam uvedieme </a:t>
            </a:r>
          </a:p>
          <a:p>
            <a:r>
              <a:rPr lang="sk-SK" dirty="0"/>
              <a:t>  Je to výpočtová sila </a:t>
            </a:r>
          </a:p>
          <a:p>
            <a:r>
              <a:rPr lang="sk-SK" dirty="0"/>
              <a:t>  Zadáme text, napríklad: </a:t>
            </a:r>
          </a:p>
          <a:p>
            <a:pPr marL="0" indent="0">
              <a:buNone/>
            </a:pPr>
            <a:r>
              <a:rPr lang="sk-SK" dirty="0"/>
              <a:t>       Potrebujem plán lekcie na vyučovaciu hodinu Valutová pokladnica na 45 min., som učiteľ </a:t>
            </a:r>
          </a:p>
          <a:p>
            <a:pPr marL="0" indent="0">
              <a:buNone/>
            </a:pPr>
            <a:r>
              <a:rPr lang="sk-SK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560692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>
                <a:solidFill>
                  <a:srgbClr val="002060"/>
                </a:solidFill>
              </a:rPr>
              <a:t>Bloomova</a:t>
            </a:r>
            <a:r>
              <a:rPr lang="sk-SK" dirty="0">
                <a:solidFill>
                  <a:srgbClr val="002060"/>
                </a:solidFill>
              </a:rPr>
              <a:t> taxonómia </a:t>
            </a:r>
          </a:p>
        </p:txBody>
      </p:sp>
      <p:pic>
        <p:nvPicPr>
          <p:cNvPr id="4" name="Zástupný symbol obsahu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581912" y="1746324"/>
            <a:ext cx="8019288" cy="3666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39054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Cvičenie </a:t>
            </a:r>
          </a:p>
        </p:txBody>
      </p:sp>
      <p:pic>
        <p:nvPicPr>
          <p:cNvPr id="4" name="Zástupný symbol obsahu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4736592" y="502920"/>
            <a:ext cx="5413248" cy="5056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80463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>
                <a:solidFill>
                  <a:srgbClr val="002060"/>
                </a:solidFill>
              </a:rPr>
              <a:t>Powerfull</a:t>
            </a:r>
            <a:r>
              <a:rPr lang="sk-SK" dirty="0"/>
              <a:t> 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3"/>
          </p:nvPr>
        </p:nvSpPr>
        <p:spPr>
          <a:xfrm>
            <a:off x="685800" y="1517904"/>
            <a:ext cx="10394707" cy="3856681"/>
          </a:xfrm>
        </p:spPr>
        <p:txBody>
          <a:bodyPr/>
          <a:lstStyle/>
          <a:p>
            <a:r>
              <a:rPr lang="sk-SK" dirty="0"/>
              <a:t>                                                               Wheel                          </a:t>
            </a:r>
            <a:r>
              <a:rPr lang="sk-SK" dirty="0" err="1"/>
              <a:t>where</a:t>
            </a:r>
            <a:r>
              <a:rPr lang="sk-SK" dirty="0"/>
              <a:t>                            </a:t>
            </a:r>
            <a:r>
              <a:rPr lang="sk-SK" dirty="0" err="1"/>
              <a:t>who</a:t>
            </a:r>
            <a:r>
              <a:rPr lang="sk-SK" dirty="0"/>
              <a:t>    ...  </a:t>
            </a:r>
            <a:r>
              <a:rPr lang="sk-SK" sz="1400" dirty="0"/>
              <a:t>nemajú hlbší kontext</a:t>
            </a:r>
            <a:endParaRPr lang="sk-SK" dirty="0"/>
          </a:p>
          <a:p>
            <a:r>
              <a:rPr lang="sk-SK" dirty="0"/>
              <a:t>                                                                                                         </a:t>
            </a:r>
            <a:r>
              <a:rPr lang="sk-SK" dirty="0" err="1"/>
              <a:t>what</a:t>
            </a:r>
            <a:endParaRPr lang="sk-SK" dirty="0"/>
          </a:p>
          <a:p>
            <a:r>
              <a:rPr lang="sk-SK" dirty="0"/>
              <a:t>                                                                                                          </a:t>
            </a:r>
            <a:r>
              <a:rPr lang="sk-SK" dirty="0" err="1"/>
              <a:t>how</a:t>
            </a:r>
            <a:r>
              <a:rPr lang="sk-SK" dirty="0"/>
              <a:t>                  ... </a:t>
            </a:r>
            <a:r>
              <a:rPr lang="sk-SK" sz="1600" dirty="0" err="1"/>
              <a:t>DEEper</a:t>
            </a:r>
            <a:endParaRPr lang="sk-SK" sz="1600" dirty="0"/>
          </a:p>
          <a:p>
            <a:r>
              <a:rPr lang="sk-SK" dirty="0"/>
              <a:t>                                                                                                           </a:t>
            </a:r>
            <a:r>
              <a:rPr lang="sk-SK" dirty="0" err="1"/>
              <a:t>why</a:t>
            </a:r>
            <a:endParaRPr lang="sk-SK" dirty="0"/>
          </a:p>
          <a:p>
            <a:endParaRPr lang="sk-SK" dirty="0"/>
          </a:p>
          <a:p>
            <a:endParaRPr lang="sk-SK" dirty="0"/>
          </a:p>
          <a:p>
            <a:r>
              <a:rPr lang="sk-SK" dirty="0"/>
              <a:t>Silná otázka                       </a:t>
            </a:r>
            <a:r>
              <a:rPr lang="sk-SK" dirty="0" err="1"/>
              <a:t>yes</a:t>
            </a:r>
            <a:r>
              <a:rPr lang="sk-SK" dirty="0"/>
              <a:t>/no</a:t>
            </a:r>
          </a:p>
        </p:txBody>
      </p:sp>
      <p:sp>
        <p:nvSpPr>
          <p:cNvPr id="4" name="Šípka doprava 3"/>
          <p:cNvSpPr/>
          <p:nvPr/>
        </p:nvSpPr>
        <p:spPr>
          <a:xfrm>
            <a:off x="4736592" y="1737360"/>
            <a:ext cx="2642616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5" name="Šípka nadol 4"/>
          <p:cNvSpPr/>
          <p:nvPr/>
        </p:nvSpPr>
        <p:spPr>
          <a:xfrm>
            <a:off x="4242816" y="2386584"/>
            <a:ext cx="484632" cy="133502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1091924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Ďakujem za pozornosť</a:t>
            </a:r>
          </a:p>
        </p:txBody>
      </p:sp>
      <p:pic>
        <p:nvPicPr>
          <p:cNvPr id="4" name="Zástupný symbol obsahu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2697480" y="1659128"/>
            <a:ext cx="7438007" cy="3743580"/>
          </a:xfrm>
          <a:prstGeom prst="rect">
            <a:avLst/>
          </a:prstGeom>
        </p:spPr>
      </p:pic>
      <p:pic>
        <p:nvPicPr>
          <p:cNvPr id="5" name="Obrázok 4" descr="Obrázok, na ktorom je písmo, elektrická modrá, modrá, symbol&#10;&#10;Automaticky generovaný popis">
            <a:extLst>
              <a:ext uri="{FF2B5EF4-FFF2-40B4-BE49-F238E27FC236}">
                <a16:creationId xmlns:a16="http://schemas.microsoft.com/office/drawing/2014/main" id="{F5285859-EB7A-EFFE-38FE-12A34C4454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1149" y="4813349"/>
            <a:ext cx="6553371" cy="1475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11082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5" name="Zástupný symbol obsahu 4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535538" y="299876"/>
            <a:ext cx="10912749" cy="6292948"/>
          </a:xfrm>
          <a:prstGeom prst="rect">
            <a:avLst/>
          </a:prstGeom>
        </p:spPr>
      </p:pic>
      <p:sp>
        <p:nvSpPr>
          <p:cNvPr id="7" name="Obdĺžnik 6"/>
          <p:cNvSpPr/>
          <p:nvPr/>
        </p:nvSpPr>
        <p:spPr>
          <a:xfrm rot="10800000" flipV="1">
            <a:off x="5239512" y="4693041"/>
            <a:ext cx="579729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3600" b="1" dirty="0"/>
              <a:t>ERASMUS+ </a:t>
            </a:r>
            <a:r>
              <a:rPr lang="sk-SK" sz="3600" b="1" dirty="0" err="1"/>
              <a:t>Course</a:t>
            </a:r>
            <a:endParaRPr lang="sk-SK" sz="3600" b="1" dirty="0"/>
          </a:p>
          <a:p>
            <a:r>
              <a:rPr lang="sk-SK" sz="3600" b="1" dirty="0"/>
              <a:t>Praha</a:t>
            </a:r>
          </a:p>
          <a:p>
            <a:r>
              <a:rPr lang="sk-SK" b="1" dirty="0"/>
              <a:t>04.03.2024 – 08.03.2024</a:t>
            </a:r>
          </a:p>
        </p:txBody>
      </p:sp>
    </p:spTree>
    <p:extLst>
      <p:ext uri="{BB962C8B-B14F-4D97-AF65-F5344CB8AC3E}">
        <p14:creationId xmlns:p14="http://schemas.microsoft.com/office/powerpoint/2010/main" val="13139640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96111" y="685800"/>
            <a:ext cx="10186571" cy="1151965"/>
          </a:xfrm>
        </p:spPr>
        <p:txBody>
          <a:bodyPr/>
          <a:lstStyle/>
          <a:p>
            <a:pPr algn="ctr"/>
            <a:r>
              <a:rPr lang="sk-SK" dirty="0">
                <a:solidFill>
                  <a:srgbClr val="002060"/>
                </a:solidFill>
              </a:rPr>
              <a:t>Opis Kurzu 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sk-SK" dirty="0"/>
              <a:t>Kurz podporuje kreatívne myslenie a ponúka možnosti využitia kreativity v akomkoľvek predmete</a:t>
            </a:r>
          </a:p>
          <a:p>
            <a:r>
              <a:rPr lang="sk-SK" dirty="0"/>
              <a:t>Je štruktúrovaný do 11 tematických modulov</a:t>
            </a:r>
          </a:p>
          <a:p>
            <a:r>
              <a:rPr lang="sk-SK" dirty="0"/>
              <a:t>Poskytuje základné informácie pre vývoj vlastných praktických nástrojov a materiálov</a:t>
            </a:r>
          </a:p>
          <a:p>
            <a:r>
              <a:rPr lang="sk-SK" dirty="0"/>
              <a:t>Metodika kurzu je zameraná na získanie nových zručností v zábavnom „</a:t>
            </a:r>
            <a:r>
              <a:rPr lang="sk-SK" dirty="0" err="1"/>
              <a:t>learning</a:t>
            </a:r>
            <a:r>
              <a:rPr lang="sk-SK" dirty="0"/>
              <a:t> by </a:t>
            </a:r>
            <a:r>
              <a:rPr lang="sk-SK" dirty="0" err="1"/>
              <a:t>doing</a:t>
            </a:r>
            <a:r>
              <a:rPr lang="sk-SK" dirty="0"/>
              <a:t>“ tréningu a to prostredníctvom individuálnych a spoločných aktivít, po ukončení ktorých nasleduje reflexia o akcii</a:t>
            </a:r>
          </a:p>
        </p:txBody>
      </p:sp>
    </p:spTree>
    <p:extLst>
      <p:ext uri="{BB962C8B-B14F-4D97-AF65-F5344CB8AC3E}">
        <p14:creationId xmlns:p14="http://schemas.microsoft.com/office/powerpoint/2010/main" val="30922140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sk-SK" dirty="0"/>
            </a:br>
            <a:r>
              <a:rPr lang="sk-SK" dirty="0">
                <a:solidFill>
                  <a:srgbClr val="002060"/>
                </a:solidFill>
              </a:rPr>
              <a:t>Moduly </a:t>
            </a:r>
            <a:br>
              <a:rPr lang="sk-SK" dirty="0">
                <a:solidFill>
                  <a:srgbClr val="002060"/>
                </a:solidFill>
              </a:rPr>
            </a:br>
            <a:endParaRPr lang="sk-SK" dirty="0">
              <a:solidFill>
                <a:srgbClr val="002060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3"/>
          </p:nvPr>
        </p:nvSpPr>
        <p:spPr>
          <a:xfrm>
            <a:off x="795528" y="1837764"/>
            <a:ext cx="9948671" cy="3310307"/>
          </a:xfrm>
        </p:spPr>
        <p:txBody>
          <a:bodyPr>
            <a:noAutofit/>
          </a:bodyPr>
          <a:lstStyle/>
          <a:p>
            <a:r>
              <a:rPr lang="sk-SK" sz="1100" dirty="0"/>
              <a:t>Modul 01 – Úvod do zručností kreatívneho myslenia</a:t>
            </a:r>
          </a:p>
          <a:p>
            <a:r>
              <a:rPr lang="sk-SK" sz="1100" dirty="0"/>
              <a:t>Modul 02 – Používanie IKT na podporu kreativity / hodnotenia</a:t>
            </a:r>
          </a:p>
          <a:p>
            <a:r>
              <a:rPr lang="sk-SK" sz="1100" dirty="0"/>
              <a:t>Modul 03 – Výučba kreatívneho myslenia</a:t>
            </a:r>
          </a:p>
          <a:p>
            <a:r>
              <a:rPr lang="sk-SK" sz="1100" dirty="0"/>
              <a:t>Modul 04 – Mentálne bloky</a:t>
            </a:r>
          </a:p>
          <a:p>
            <a:r>
              <a:rPr lang="sk-SK" sz="1100" dirty="0"/>
              <a:t>Modul 05 – Typy inteligencií, štýly učenia</a:t>
            </a:r>
          </a:p>
          <a:p>
            <a:r>
              <a:rPr lang="sk-SK" sz="1100" dirty="0"/>
              <a:t>Modul 06 – Pestovanie kultúrneho povedomia</a:t>
            </a:r>
          </a:p>
          <a:p>
            <a:r>
              <a:rPr lang="sk-SK" sz="1100" dirty="0"/>
              <a:t>Modul 07 – Divadelná činnosť</a:t>
            </a:r>
          </a:p>
          <a:p>
            <a:r>
              <a:rPr lang="sk-SK" sz="1100" dirty="0"/>
              <a:t>Modul 08 – Význam dispozícií a </a:t>
            </a:r>
            <a:r>
              <a:rPr lang="sk-SK" sz="1100" dirty="0" err="1"/>
              <a:t>metakognície</a:t>
            </a:r>
            <a:endParaRPr lang="sk-SK" sz="1100" dirty="0"/>
          </a:p>
          <a:p>
            <a:r>
              <a:rPr lang="sk-SK" sz="1100" dirty="0"/>
              <a:t>Modul 09 – </a:t>
            </a:r>
            <a:r>
              <a:rPr lang="sk-SK" sz="1100" dirty="0" err="1"/>
              <a:t>Bloomova</a:t>
            </a:r>
            <a:r>
              <a:rPr lang="sk-SK" sz="1100" dirty="0"/>
              <a:t> taxonómia a navrhovanie kreatívnych úloh</a:t>
            </a:r>
          </a:p>
          <a:p>
            <a:r>
              <a:rPr lang="sk-SK" sz="1100" dirty="0"/>
              <a:t>Modul 10 – Dobré otázky</a:t>
            </a:r>
          </a:p>
          <a:p>
            <a:r>
              <a:rPr lang="sk-SK" sz="1100" dirty="0"/>
              <a:t>Modul 11 ​​– Projektový workshop a prezentácie</a:t>
            </a:r>
          </a:p>
          <a:p>
            <a:r>
              <a:rPr lang="sk-SK" sz="1100" dirty="0"/>
              <a:t>Prehliadka mesta so sprievodcom</a:t>
            </a:r>
          </a:p>
        </p:txBody>
      </p:sp>
    </p:spTree>
    <p:extLst>
      <p:ext uri="{BB962C8B-B14F-4D97-AF65-F5344CB8AC3E}">
        <p14:creationId xmlns:p14="http://schemas.microsoft.com/office/powerpoint/2010/main" val="14584351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dirty="0">
                <a:solidFill>
                  <a:srgbClr val="002060"/>
                </a:solidFill>
              </a:rPr>
              <a:t>Kreativita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3"/>
          </p:nvPr>
        </p:nvSpPr>
        <p:spPr>
          <a:ln>
            <a:solidFill>
              <a:srgbClr val="00B050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txBody>
          <a:bodyPr>
            <a:normAutofit fontScale="25000" lnSpcReduction="20000"/>
          </a:bodyPr>
          <a:lstStyle/>
          <a:p>
            <a:endParaRPr lang="sk-SK" dirty="0"/>
          </a:p>
          <a:p>
            <a:endParaRPr lang="sk-SK" dirty="0"/>
          </a:p>
          <a:p>
            <a:endParaRPr lang="sk-SK" dirty="0"/>
          </a:p>
          <a:p>
            <a:endParaRPr lang="sk-SK" dirty="0"/>
          </a:p>
          <a:p>
            <a:endParaRPr lang="sk-SK" dirty="0"/>
          </a:p>
          <a:p>
            <a:pPr marL="0" indent="0" algn="ctr">
              <a:buNone/>
            </a:pPr>
            <a:r>
              <a:rPr lang="sk-SK" sz="6400" dirty="0"/>
              <a:t>: </a:t>
            </a:r>
          </a:p>
          <a:p>
            <a:pPr marL="0" indent="0" algn="ctr">
              <a:buNone/>
            </a:pPr>
            <a:endParaRPr lang="sk-SK" dirty="0"/>
          </a:p>
          <a:p>
            <a:pPr marL="0" indent="0">
              <a:buNone/>
            </a:pPr>
            <a:r>
              <a:rPr lang="sk-SK" sz="9600" dirty="0"/>
              <a:t>                         </a:t>
            </a:r>
            <a:r>
              <a:rPr lang="sk-SK" sz="9600" dirty="0">
                <a:solidFill>
                  <a:srgbClr val="C00000"/>
                </a:solidFill>
              </a:rPr>
              <a:t>Pojem „Tvorivosť“ :</a:t>
            </a:r>
          </a:p>
          <a:p>
            <a:r>
              <a:rPr lang="sk-SK" sz="9600" dirty="0"/>
              <a:t> výstup z komfortnej zóny </a:t>
            </a:r>
          </a:p>
          <a:p>
            <a:r>
              <a:rPr lang="sk-SK" sz="9600" dirty="0"/>
              <a:t> deti budú premýšľať, keď im dáme na výber </a:t>
            </a:r>
          </a:p>
          <a:p>
            <a:pPr marL="0" indent="0">
              <a:buNone/>
            </a:pPr>
            <a:endParaRPr lang="sk-SK" sz="6400" dirty="0"/>
          </a:p>
          <a:p>
            <a:pPr marL="0" indent="0" algn="ctr">
              <a:buNone/>
            </a:pPr>
            <a:r>
              <a:rPr lang="sk-SK" sz="12800" dirty="0">
                <a:solidFill>
                  <a:srgbClr val="00B050"/>
                </a:solidFill>
              </a:rPr>
              <a:t>Výsledkom kreativity je konkrétny produkt </a:t>
            </a:r>
          </a:p>
          <a:p>
            <a:endParaRPr lang="sk-SK" dirty="0"/>
          </a:p>
          <a:p>
            <a:endParaRPr lang="sk-SK" dirty="0"/>
          </a:p>
          <a:p>
            <a:endParaRPr lang="sk-SK" dirty="0"/>
          </a:p>
          <a:p>
            <a:endParaRPr lang="sk-SK" dirty="0"/>
          </a:p>
          <a:p>
            <a:endParaRPr lang="sk-SK" dirty="0"/>
          </a:p>
          <a:p>
            <a:endParaRPr lang="sk-SK" dirty="0"/>
          </a:p>
          <a:p>
            <a:endParaRPr lang="sk-SK" dirty="0"/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6766077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dirty="0">
                <a:solidFill>
                  <a:srgbClr val="002060"/>
                </a:solidFill>
              </a:rPr>
              <a:t>Kritické myslenie 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3"/>
          </p:nvPr>
        </p:nvSpPr>
        <p:spPr>
          <a:xfrm>
            <a:off x="502920" y="1655064"/>
            <a:ext cx="10577587" cy="3719521"/>
          </a:xfrm>
        </p:spPr>
        <p:txBody>
          <a:bodyPr>
            <a:normAutofit fontScale="32500" lnSpcReduction="20000"/>
          </a:bodyPr>
          <a:lstStyle/>
          <a:p>
            <a:r>
              <a:rPr lang="sk-SK" sz="4000" dirty="0"/>
              <a:t>Pri kritickom myslení hovoríme o výhodách a nevýhodách </a:t>
            </a:r>
          </a:p>
          <a:p>
            <a:endParaRPr lang="sk-SK" sz="4000" dirty="0"/>
          </a:p>
          <a:p>
            <a:pPr marL="0" indent="0" algn="ctr">
              <a:buNone/>
            </a:pPr>
            <a:r>
              <a:rPr lang="sk-SK" sz="4000" dirty="0">
                <a:solidFill>
                  <a:srgbClr val="00B050"/>
                </a:solidFill>
              </a:rPr>
              <a:t>             </a:t>
            </a:r>
            <a:r>
              <a:rPr lang="sk-SK" sz="8600" dirty="0">
                <a:solidFill>
                  <a:srgbClr val="00B050"/>
                </a:solidFill>
              </a:rPr>
              <a:t>Nesúlad kreativity a kritického myslenia </a:t>
            </a:r>
          </a:p>
          <a:p>
            <a:r>
              <a:rPr lang="sk-SK" sz="4000" dirty="0"/>
              <a:t>Ak je človek iba kreatívny a chýba mu kritické myslenie, môže to negatívne ovplyvniť jeho život</a:t>
            </a:r>
          </a:p>
          <a:p>
            <a:pPr marL="0" indent="0">
              <a:buNone/>
            </a:pPr>
            <a:r>
              <a:rPr lang="sk-SK" sz="4000" dirty="0"/>
              <a:t>                                                                                                                                                                  </a:t>
            </a:r>
            <a:r>
              <a:rPr lang="sk-SK" sz="11200" dirty="0">
                <a:solidFill>
                  <a:srgbClr val="00B050"/>
                </a:solidFill>
              </a:rPr>
              <a:t>ako </a:t>
            </a:r>
          </a:p>
          <a:p>
            <a:r>
              <a:rPr lang="sk-SK" sz="4000" dirty="0"/>
              <a:t>napríklad pri práci umelcov – ak pre svoju tvorivú prácu potrebujú  podporné látky,  bez toho,  aby si uvedomili  dôsledky svojej  závislosti pre osobný život, tzn.:</a:t>
            </a:r>
          </a:p>
          <a:p>
            <a:pPr marL="0" indent="0">
              <a:buNone/>
            </a:pPr>
            <a:r>
              <a:rPr lang="sk-SK" sz="4000" dirty="0"/>
              <a:t>                                                                                                                                           </a:t>
            </a:r>
            <a:r>
              <a:rPr lang="sk-SK" sz="7200" dirty="0">
                <a:solidFill>
                  <a:srgbClr val="00B050"/>
                </a:solidFill>
              </a:rPr>
              <a:t>chýba im  kritické myslenie  </a:t>
            </a:r>
          </a:p>
          <a:p>
            <a:pPr marL="0" indent="0">
              <a:buNone/>
            </a:pPr>
            <a:r>
              <a:rPr lang="sk-SK" sz="7200" dirty="0">
                <a:solidFill>
                  <a:srgbClr val="00B050"/>
                </a:solidFill>
              </a:rPr>
              <a:t>                                                                              </a:t>
            </a:r>
            <a:r>
              <a:rPr lang="sk-SK" sz="4000" dirty="0"/>
              <a:t>Je potrebné rozvíjať u žiakov aj kritické myslenie 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8447545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>
                <a:solidFill>
                  <a:srgbClr val="002060"/>
                </a:solidFill>
              </a:rPr>
              <a:t>30 </a:t>
            </a:r>
            <a:r>
              <a:rPr lang="sk-SK" dirty="0" err="1">
                <a:solidFill>
                  <a:srgbClr val="002060"/>
                </a:solidFill>
              </a:rPr>
              <a:t>Circles</a:t>
            </a:r>
            <a:r>
              <a:rPr lang="sk-SK" dirty="0">
                <a:solidFill>
                  <a:srgbClr val="002060"/>
                </a:solidFill>
              </a:rPr>
              <a:t> </a:t>
            </a:r>
            <a:r>
              <a:rPr lang="sk-SK" dirty="0" err="1">
                <a:solidFill>
                  <a:srgbClr val="002060"/>
                </a:solidFill>
              </a:rPr>
              <a:t>Challenge</a:t>
            </a:r>
            <a:r>
              <a:rPr lang="sk-SK" dirty="0">
                <a:solidFill>
                  <a:srgbClr val="002060"/>
                </a:solidFill>
              </a:rPr>
              <a:t>  - </a:t>
            </a:r>
            <a:r>
              <a:rPr lang="sk-SK" sz="2400" dirty="0">
                <a:solidFill>
                  <a:srgbClr val="002060"/>
                </a:solidFill>
              </a:rPr>
              <a:t>cvičenie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3"/>
          </p:nvPr>
        </p:nvSpPr>
        <p:spPr>
          <a:xfrm>
            <a:off x="768096" y="2081684"/>
            <a:ext cx="10394707" cy="3311189"/>
          </a:xfrm>
        </p:spPr>
        <p:txBody>
          <a:bodyPr>
            <a:normAutofit fontScale="77500" lnSpcReduction="20000"/>
          </a:bodyPr>
          <a:lstStyle/>
          <a:p>
            <a:pPr lvl="0"/>
            <a:r>
              <a:rPr lang="sk-SK" dirty="0"/>
              <a:t>Ide o zábavné skupinové cvičenie, alebo aj individuálne cvičenie </a:t>
            </a:r>
          </a:p>
          <a:p>
            <a:pPr lvl="0"/>
            <a:r>
              <a:rPr lang="sk-SK" dirty="0"/>
              <a:t>Precvičenie kreatívneho myslenia </a:t>
            </a:r>
          </a:p>
          <a:p>
            <a:pPr lvl="0"/>
            <a:r>
              <a:rPr lang="sk-SK" dirty="0"/>
              <a:t>Po ukončení cvičenia môže skupina, alebo jednotlivci, porovnávať svoje výsledky so spolužiakmi, kolegami, priateľmi, alebo aj rodinou </a:t>
            </a:r>
          </a:p>
          <a:p>
            <a:pPr lvl="0"/>
            <a:r>
              <a:rPr lang="sk-SK" dirty="0"/>
              <a:t>Podstatou cvičenia je počas troch minút a pomocou prázdnych kruhov nakresliť čo najviac rozpoznateľných predmetov </a:t>
            </a:r>
          </a:p>
          <a:p>
            <a:pPr lvl="0"/>
            <a:r>
              <a:rPr lang="sk-SK" dirty="0"/>
              <a:t>Výsledkom je plynulosť nápadov, rôznorodosť, napríklad, či sme použili kruhy iba samostatne, alebo sme ich pri predstavách aj prepájali zvonku a podobne</a:t>
            </a:r>
          </a:p>
          <a:p>
            <a:pPr lvl="0"/>
            <a:r>
              <a:rPr lang="sk-SK" dirty="0"/>
              <a:t>Neexistujú správne a nesprávne riešenia </a:t>
            </a:r>
          </a:p>
          <a:p>
            <a:pPr lvl="0"/>
            <a:r>
              <a:rPr lang="sk-SK" dirty="0"/>
              <a:t>Ide o hravosť a získanie prehľadu o  vlastnej kreativite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1754552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>
                <a:solidFill>
                  <a:srgbClr val="002060"/>
                </a:solidFill>
              </a:rPr>
              <a:t>Ukážka cvičenia </a:t>
            </a:r>
          </a:p>
        </p:txBody>
      </p:sp>
      <p:pic>
        <p:nvPicPr>
          <p:cNvPr id="7" name="Zástupný symbol obsahu 6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2093976" y="1755647"/>
            <a:ext cx="3172969" cy="3657601"/>
          </a:xfrm>
          <a:prstGeom prst="rect">
            <a:avLst/>
          </a:prstGeom>
        </p:spPr>
      </p:pic>
      <p:pic>
        <p:nvPicPr>
          <p:cNvPr id="8" name="Obrázo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5070" y="493596"/>
            <a:ext cx="4195706" cy="5020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22443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>
                <a:solidFill>
                  <a:srgbClr val="002060"/>
                </a:solidFill>
              </a:rPr>
              <a:t>UDL -  </a:t>
            </a:r>
            <a:r>
              <a:rPr lang="sk-SK" dirty="0" err="1">
                <a:solidFill>
                  <a:srgbClr val="002060"/>
                </a:solidFill>
              </a:rPr>
              <a:t>Universal</a:t>
            </a:r>
            <a:r>
              <a:rPr lang="sk-SK" dirty="0">
                <a:solidFill>
                  <a:srgbClr val="002060"/>
                </a:solidFill>
              </a:rPr>
              <a:t> design </a:t>
            </a:r>
            <a:r>
              <a:rPr lang="sk-SK" dirty="0" err="1">
                <a:solidFill>
                  <a:srgbClr val="002060"/>
                </a:solidFill>
              </a:rPr>
              <a:t>for</a:t>
            </a:r>
            <a:r>
              <a:rPr lang="sk-SK" dirty="0">
                <a:solidFill>
                  <a:srgbClr val="002060"/>
                </a:solidFill>
              </a:rPr>
              <a:t> </a:t>
            </a:r>
            <a:r>
              <a:rPr lang="sk-SK" dirty="0" err="1">
                <a:solidFill>
                  <a:srgbClr val="002060"/>
                </a:solidFill>
              </a:rPr>
              <a:t>learning</a:t>
            </a:r>
            <a:br>
              <a:rPr lang="sk-SK" dirty="0">
                <a:solidFill>
                  <a:srgbClr val="002060"/>
                </a:solidFill>
              </a:rPr>
            </a:br>
            <a:r>
              <a:rPr lang="sk-SK" dirty="0">
                <a:solidFill>
                  <a:srgbClr val="002060"/>
                </a:solidFill>
              </a:rPr>
              <a:t> ( Univerzálny dizajn pre učenie) 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sk-SK" dirty="0"/>
              <a:t>               Ide o  vyučovací prístup</a:t>
            </a:r>
          </a:p>
          <a:p>
            <a:r>
              <a:rPr lang="sk-SK" dirty="0"/>
              <a:t>               snaží sa  prispôsobiť potrebám a schopnostiam všetkých žiakov</a:t>
            </a:r>
          </a:p>
          <a:p>
            <a:r>
              <a:rPr lang="sk-SK" dirty="0"/>
              <a:t>               ide o vytvorenie flexibilného vzdelávacieho prostredia, v ktorom žiaci prezentujú </a:t>
            </a:r>
          </a:p>
          <a:p>
            <a:pPr marL="0" indent="0">
              <a:buNone/>
            </a:pPr>
            <a:r>
              <a:rPr lang="sk-SK" dirty="0"/>
              <a:t>                    informácie rôznymi spôsobmi,  zapájajú sa do učenia rôznymi spôsobmi a môžu </a:t>
            </a:r>
          </a:p>
          <a:p>
            <a:pPr marL="0" indent="0">
              <a:buNone/>
            </a:pPr>
            <a:r>
              <a:rPr lang="sk-SK" dirty="0"/>
              <a:t>                    demonštrovať svoje učenie rôznymi spôsobmi 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40337914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lavná udalosť">
  <a:themeElements>
    <a:clrScheme name="Hlavná udalosť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Hlavná udalosť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Hlavná udalosť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Hlavná udalosť</Template>
  <TotalTime>3024</TotalTime>
  <Words>658</Words>
  <Application>Microsoft Office PowerPoint</Application>
  <PresentationFormat>Širokouhlá</PresentationFormat>
  <Paragraphs>108</Paragraphs>
  <Slides>17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3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17</vt:i4>
      </vt:variant>
    </vt:vector>
  </HeadingPairs>
  <TitlesOfParts>
    <vt:vector size="21" baseType="lpstr">
      <vt:lpstr>Arial</vt:lpstr>
      <vt:lpstr>Calibri</vt:lpstr>
      <vt:lpstr>Impact</vt:lpstr>
      <vt:lpstr>Hlavná udalosť</vt:lpstr>
      <vt:lpstr>Encouraging Creative Thinking  </vt:lpstr>
      <vt:lpstr>Prezentácia programu PowerPoint</vt:lpstr>
      <vt:lpstr>Opis Kurzu </vt:lpstr>
      <vt:lpstr> Moduly  </vt:lpstr>
      <vt:lpstr>Kreativita</vt:lpstr>
      <vt:lpstr>Kritické myslenie </vt:lpstr>
      <vt:lpstr>30 Circles Challenge  - cvičenie</vt:lpstr>
      <vt:lpstr>Ukážka cvičenia </vt:lpstr>
      <vt:lpstr>UDL -  Universal design for learning  ( Univerzálny dizajn pre učenie) </vt:lpstr>
      <vt:lpstr> Ukážka  UDL :</vt:lpstr>
      <vt:lpstr>    Cieľom je dať žiakom na výber ako sa chcú učiť     napríklad či chcú danú tému čítať z papiera,  alebo sa chcú učiť online, alebo pozrieť video a podobne.             Každý žiak si vyberie svoj spôsob učenia.   </vt:lpstr>
      <vt:lpstr>HRA</vt:lpstr>
      <vt:lpstr>UMELÁ INTELIGENCIA </vt:lpstr>
      <vt:lpstr>Bloomova taxonómia </vt:lpstr>
      <vt:lpstr>Cvičenie </vt:lpstr>
      <vt:lpstr>Powerfull </vt:lpstr>
      <vt:lpstr>Ďakujem za pozornosť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Encouraging Creative Thinking  </dc:title>
  <dc:creator>Ucitel</dc:creator>
  <cp:lastModifiedBy>Lenka Dubivská</cp:lastModifiedBy>
  <cp:revision>41</cp:revision>
  <dcterms:created xsi:type="dcterms:W3CDTF">2024-11-05T06:48:36Z</dcterms:created>
  <dcterms:modified xsi:type="dcterms:W3CDTF">2024-11-21T11:09:49Z</dcterms:modified>
</cp:coreProperties>
</file>